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341" r:id="rId4"/>
    <p:sldId id="350" r:id="rId5"/>
    <p:sldId id="319" r:id="rId6"/>
    <p:sldId id="355" r:id="rId7"/>
    <p:sldId id="356" r:id="rId8"/>
    <p:sldId id="326" r:id="rId9"/>
    <p:sldId id="325" r:id="rId10"/>
    <p:sldId id="327" r:id="rId11"/>
    <p:sldId id="328" r:id="rId12"/>
    <p:sldId id="329" r:id="rId13"/>
    <p:sldId id="338" r:id="rId14"/>
    <p:sldId id="357" r:id="rId15"/>
    <p:sldId id="371" r:id="rId16"/>
    <p:sldId id="339" r:id="rId17"/>
    <p:sldId id="340" r:id="rId18"/>
    <p:sldId id="359" r:id="rId19"/>
    <p:sldId id="361" r:id="rId20"/>
    <p:sldId id="362" r:id="rId21"/>
    <p:sldId id="363" r:id="rId22"/>
    <p:sldId id="364" r:id="rId23"/>
    <p:sldId id="365" r:id="rId24"/>
    <p:sldId id="360" r:id="rId25"/>
    <p:sldId id="366" r:id="rId26"/>
    <p:sldId id="367" r:id="rId27"/>
    <p:sldId id="369" r:id="rId28"/>
    <p:sldId id="370" r:id="rId29"/>
    <p:sldId id="372" r:id="rId30"/>
    <p:sldId id="354" r:id="rId31"/>
  </p:sldIdLst>
  <p:sldSz cx="13716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02" y="72"/>
      </p:cViewPr>
      <p:guideLst>
        <p:guide orient="horz" pos="324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3B1A-B359-4A8F-AFC8-AE46B1D0F8D8}" type="datetimeFigureOut">
              <a:rPr lang="en-CA" smtClean="0"/>
              <a:t>05/08/2020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0108B-7DDC-4FD5-BDBF-93231CCAD8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00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28700" y="3195638"/>
            <a:ext cx="11658600" cy="2205038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7400" y="5829300"/>
            <a:ext cx="96012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2400301"/>
            <a:ext cx="12344400" cy="67889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944100" y="411958"/>
            <a:ext cx="3086100" cy="877728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11958"/>
            <a:ext cx="9029700" cy="8777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28700" y="3195638"/>
            <a:ext cx="11658600" cy="2205038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7400" y="5829300"/>
            <a:ext cx="96012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28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400301"/>
            <a:ext cx="12344400" cy="6788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3470" y="6610351"/>
            <a:ext cx="11658600" cy="2043113"/>
          </a:xfrm>
          <a:prstGeom prst="rect">
            <a:avLst/>
          </a:prstGeo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3470" y="4360070"/>
            <a:ext cx="11658600" cy="22502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96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2400301"/>
            <a:ext cx="6057900" cy="6788945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72300" y="2400301"/>
            <a:ext cx="6057900" cy="6788945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36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302670"/>
            <a:ext cx="6060282" cy="9596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5800" y="3262313"/>
            <a:ext cx="6060282" cy="592693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967538" y="2302670"/>
            <a:ext cx="6062663" cy="9596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967538" y="3262313"/>
            <a:ext cx="6062663" cy="592693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65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5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666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1" y="409575"/>
            <a:ext cx="4512470" cy="1743075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62575" y="409576"/>
            <a:ext cx="7667625" cy="877967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5801" y="2152651"/>
            <a:ext cx="4512470" cy="7036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18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400301"/>
            <a:ext cx="12344400" cy="6788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8432" y="7200900"/>
            <a:ext cx="8229600" cy="850107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688432" y="919163"/>
            <a:ext cx="82296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688432" y="8051007"/>
            <a:ext cx="8229600" cy="1207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65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2400301"/>
            <a:ext cx="12344400" cy="67889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60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944100" y="411958"/>
            <a:ext cx="3086100" cy="877728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11958"/>
            <a:ext cx="9029700" cy="8777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858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702470" y="2443163"/>
            <a:ext cx="12203906" cy="3240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4"/>
          </p:nvPr>
        </p:nvSpPr>
        <p:spPr>
          <a:xfrm>
            <a:off x="701317" y="6007596"/>
            <a:ext cx="12203906" cy="3240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5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7BC10C1-A86A-457C-BB1F-61F8BE464822}" type="datetimeFigureOut">
              <a:rPr lang="zh-CN" altLang="en-US"/>
              <a:pPr>
                <a:defRPr/>
              </a:pPr>
              <a:t>2020/8/5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6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7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2A0E36D-CF56-4C78-ADC1-694B86DC72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58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3470" y="6610351"/>
            <a:ext cx="11658600" cy="2043113"/>
          </a:xfrm>
          <a:prstGeom prst="rect">
            <a:avLst/>
          </a:prstGeo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3470" y="4360070"/>
            <a:ext cx="11658600" cy="22502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2400301"/>
            <a:ext cx="6057900" cy="6788945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72300" y="2400301"/>
            <a:ext cx="6057900" cy="6788945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302670"/>
            <a:ext cx="6060282" cy="9596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5800" y="3262313"/>
            <a:ext cx="6060282" cy="592693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967538" y="2302670"/>
            <a:ext cx="6062663" cy="9596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967538" y="3262313"/>
            <a:ext cx="6062663" cy="592693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1" y="409575"/>
            <a:ext cx="4512470" cy="1743075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62575" y="409576"/>
            <a:ext cx="7667625" cy="877967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5801" y="2152651"/>
            <a:ext cx="4512470" cy="7036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8432" y="7200900"/>
            <a:ext cx="8229600" cy="850107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688432" y="919163"/>
            <a:ext cx="82296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688432" y="8051007"/>
            <a:ext cx="8229600" cy="1207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mc-1304E\PPT-high-13101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121"/>
            <a:ext cx="13716348" cy="1028912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mc-1304E\PPT-new-1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121"/>
            <a:ext cx="13716348" cy="10289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1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171701"/>
            <a:ext cx="13716000" cy="2205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b="1" dirty="0" err="1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PecConfig</a:t>
            </a:r>
            <a:endParaRPr lang="en-US" altLang="zh-CN" sz="42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  <a:p>
            <a:endParaRPr lang="en-US" altLang="zh-CN" sz="42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  <a:p>
            <a:r>
              <a:rPr lang="en-US" altLang="zh-CN" sz="420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March 17</a:t>
            </a:r>
            <a:r>
              <a:rPr lang="en-US" altLang="zh-CN" sz="4200" baseline="3000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th</a:t>
            </a:r>
            <a:r>
              <a:rPr lang="en-US" altLang="zh-CN" sz="4200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, 2015</a:t>
            </a:r>
            <a:endParaRPr lang="zh-CN" altLang="en-US" sz="42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  <a:p>
            <a:endParaRPr lang="en-US" sz="6600" b="1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0" y="8267700"/>
            <a:ext cx="5791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latin typeface="Calibri" pitchFamily="34" charset="0"/>
              </a:rPr>
              <a:t> Cathy Ding</a:t>
            </a:r>
          </a:p>
          <a:p>
            <a:pPr algn="l"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latin typeface="Calibri" pitchFamily="34" charset="0"/>
              </a:rPr>
              <a:t>International Business Department</a:t>
            </a:r>
            <a:endParaRPr lang="zh-CN" altLang="en-US" sz="2800" kern="0" dirty="0">
              <a:solidFill>
                <a:schemeClr val="tx1"/>
              </a:solidFill>
              <a:latin typeface="Calibri" pitchFamily="34" charset="0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34" y="4058113"/>
            <a:ext cx="5668240" cy="533805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Communication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156" y="2353704"/>
            <a:ext cx="12779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6"/>
            </a:pPr>
            <a:r>
              <a:rPr lang="en-US" altLang="zh-CN" dirty="0" smtClean="0"/>
              <a:t>Import </a:t>
            </a:r>
            <a:r>
              <a:rPr lang="en-US" altLang="zh-CN" b="1" dirty="0" smtClean="0"/>
              <a:t>SNF File</a:t>
            </a:r>
            <a:r>
              <a:rPr lang="en-US" altLang="zh-CN" dirty="0" smtClean="0"/>
              <a:t>. If the system does not import the .</a:t>
            </a:r>
            <a:r>
              <a:rPr lang="en-US" altLang="zh-CN" dirty="0" err="1" smtClean="0"/>
              <a:t>snf</a:t>
            </a:r>
            <a:r>
              <a:rPr lang="en-US" altLang="zh-CN" dirty="0" smtClean="0"/>
              <a:t> file automatically, we should do it manually. Select the device and right-click on it, choose </a:t>
            </a:r>
            <a:r>
              <a:rPr lang="en-US" altLang="zh-CN" b="1" dirty="0" smtClean="0"/>
              <a:t>Import SNF File </a:t>
            </a:r>
            <a:r>
              <a:rPr lang="en-US" altLang="zh-CN" dirty="0" smtClean="0"/>
              <a:t>from the pop-up menu, and choose the corresponding .</a:t>
            </a:r>
            <a:r>
              <a:rPr lang="en-US" altLang="zh-CN" dirty="0" err="1" smtClean="0"/>
              <a:t>snf</a:t>
            </a:r>
            <a:r>
              <a:rPr lang="en-US" altLang="zh-CN" dirty="0" smtClean="0"/>
              <a:t> file. The default .</a:t>
            </a:r>
            <a:r>
              <a:rPr lang="en-US" altLang="zh-CN" dirty="0" err="1" smtClean="0"/>
              <a:t>snf</a:t>
            </a:r>
            <a:r>
              <a:rPr lang="en-US" altLang="zh-CN" dirty="0" smtClean="0"/>
              <a:t> files are put under the </a:t>
            </a:r>
            <a:r>
              <a:rPr lang="en-US" altLang="zh-CN" b="1" dirty="0" smtClean="0"/>
              <a:t>\CET\Common\Context </a:t>
            </a:r>
            <a:r>
              <a:rPr lang="en-US" altLang="zh-CN" dirty="0" smtClean="0"/>
              <a:t>folder after the device drivers are installed.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29" y="4063815"/>
            <a:ext cx="6940942" cy="5332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76468" y="8891155"/>
            <a:ext cx="834532" cy="290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57930" y="6428359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642083" y="6832894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9776621" y="6428359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0687465" y="8891155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65205" y="6433043"/>
            <a:ext cx="1524001" cy="223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1592015" y="6460635"/>
            <a:ext cx="587568" cy="177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2170185" y="6883221"/>
            <a:ext cx="1385457" cy="177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Communication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156" y="2353704"/>
            <a:ext cx="12779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7"/>
            </a:pPr>
            <a:r>
              <a:rPr lang="en-US" altLang="zh-CN" dirty="0" smtClean="0"/>
              <a:t>Enable </a:t>
            </a:r>
            <a:r>
              <a:rPr lang="en-US" altLang="zh-CN" b="1" dirty="0" smtClean="0"/>
              <a:t>Virtual </a:t>
            </a:r>
            <a:r>
              <a:rPr lang="en-US" altLang="zh-CN" b="1" dirty="0" err="1" smtClean="0"/>
              <a:t>Datalog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if the meter does not have data recorders.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 smtClean="0"/>
              <a:t>Select the device and open </a:t>
            </a:r>
            <a:r>
              <a:rPr lang="en-US" altLang="zh-CN" b="1" dirty="0" smtClean="0"/>
              <a:t>Device Properties</a:t>
            </a:r>
            <a:r>
              <a:rPr lang="en-US" altLang="zh-CN" dirty="0" smtClean="0"/>
              <a:t> window, click </a:t>
            </a:r>
            <a:r>
              <a:rPr lang="en-US" altLang="zh-CN" b="1" dirty="0" smtClean="0"/>
              <a:t>Virtual </a:t>
            </a:r>
            <a:r>
              <a:rPr lang="en-US" altLang="zh-CN" b="1" dirty="0" err="1" smtClean="0"/>
              <a:t>Datalog</a:t>
            </a:r>
            <a:r>
              <a:rPr lang="en-US" altLang="zh-CN" b="1" dirty="0" smtClean="0"/>
              <a:t>&gt;&gt;</a:t>
            </a:r>
            <a:r>
              <a:rPr lang="en-US" altLang="zh-CN" dirty="0" smtClean="0"/>
              <a:t>.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For example, PMC-53M does not support on-board </a:t>
            </a:r>
            <a:r>
              <a:rPr lang="en-US" altLang="zh-CN" dirty="0" err="1" smtClean="0"/>
              <a:t>datalogs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We can setup </a:t>
            </a:r>
            <a:r>
              <a:rPr lang="en-US" altLang="zh-CN" b="1" dirty="0" smtClean="0"/>
              <a:t>Virtual </a:t>
            </a:r>
            <a:r>
              <a:rPr lang="en-US" altLang="zh-CN" b="1" dirty="0"/>
              <a:t>D</a:t>
            </a:r>
            <a:r>
              <a:rPr lang="en-US" altLang="zh-CN" b="1" dirty="0" smtClean="0"/>
              <a:t>atalog </a:t>
            </a:r>
            <a:r>
              <a:rPr lang="en-US" altLang="zh-CN" dirty="0" smtClean="0"/>
              <a:t>in </a:t>
            </a:r>
            <a:r>
              <a:rPr lang="en-US" altLang="zh-CN" dirty="0" err="1" smtClean="0"/>
              <a:t>PecConfig</a:t>
            </a:r>
            <a:r>
              <a:rPr lang="en-US" altLang="zh-CN" dirty="0" smtClean="0"/>
              <a:t> for software </a:t>
            </a:r>
            <a:r>
              <a:rPr lang="en-US" altLang="zh-CN" dirty="0" err="1" smtClean="0"/>
              <a:t>datalogs</a:t>
            </a:r>
            <a:r>
              <a:rPr lang="en-US" altLang="zh-CN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380576"/>
            <a:ext cx="5410200" cy="4976048"/>
          </a:xfrm>
          <a:prstGeom prst="rect">
            <a:avLst/>
          </a:prstGeom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212446" y="8940621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108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Communication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156" y="2353704"/>
            <a:ext cx="1255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 smtClean="0"/>
              <a:t>Check </a:t>
            </a:r>
            <a:r>
              <a:rPr lang="en-US" altLang="zh-CN" b="1" dirty="0" smtClean="0"/>
              <a:t>Enabled</a:t>
            </a:r>
            <a:r>
              <a:rPr lang="en-US" altLang="zh-CN" dirty="0" smtClean="0"/>
              <a:t> and set the </a:t>
            </a:r>
            <a:r>
              <a:rPr lang="en-US" altLang="zh-CN" b="1" dirty="0" smtClean="0"/>
              <a:t>Saving Interval</a:t>
            </a:r>
            <a:r>
              <a:rPr lang="en-US" altLang="zh-CN" dirty="0" smtClean="0"/>
              <a:t>. Then </a:t>
            </a:r>
            <a:r>
              <a:rPr lang="en-US" altLang="zh-CN" dirty="0"/>
              <a:t>c</a:t>
            </a:r>
            <a:r>
              <a:rPr lang="en-US" altLang="zh-CN" dirty="0" smtClean="0"/>
              <a:t>hoose the parameters you want to do software </a:t>
            </a:r>
            <a:r>
              <a:rPr lang="en-US" altLang="zh-CN" dirty="0" err="1" smtClean="0"/>
              <a:t>datalogs</a:t>
            </a:r>
            <a:r>
              <a:rPr lang="en-US" altLang="zh-CN" dirty="0" smtClean="0"/>
              <a:t> from the </a:t>
            </a:r>
            <a:r>
              <a:rPr lang="en-US" altLang="zh-CN" b="1" dirty="0" smtClean="0"/>
              <a:t>Para. Selection </a:t>
            </a:r>
            <a:r>
              <a:rPr lang="en-US" altLang="zh-CN" dirty="0" smtClean="0"/>
              <a:t>list, and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637" y="3619500"/>
            <a:ext cx="5334000" cy="5778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39637" y="8967071"/>
            <a:ext cx="827938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677437" y="430344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754952" y="4327985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983552" y="6369861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7695373" y="8959852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5103" y="5244563"/>
            <a:ext cx="4092734" cy="2642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28600" y="6972300"/>
            <a:ext cx="4495800" cy="1438097"/>
          </a:xfrm>
          <a:prstGeom prst="wedgeRoundRectCallout">
            <a:avLst>
              <a:gd name="adj1" fmla="val 49815"/>
              <a:gd name="adj2" fmla="val 67581"/>
              <a:gd name="adj3" fmla="val 16667"/>
            </a:avLst>
          </a:prstGeom>
          <a:solidFill>
            <a:srgbClr val="CCFF99"/>
          </a:solidFill>
          <a:ln w="28575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The Virtual </a:t>
            </a:r>
            <a:r>
              <a:rPr lang="en-US" altLang="zh-CN" dirty="0" err="1" smtClean="0">
                <a:ea typeface="DFKai-SB" panose="03000509000000000000" pitchFamily="65" charset="-120"/>
              </a:rPr>
              <a:t>Datalog</a:t>
            </a:r>
            <a:r>
              <a:rPr lang="en-US" altLang="zh-CN" dirty="0" smtClean="0">
                <a:ea typeface="DFKai-SB" panose="03000509000000000000" pitchFamily="65" charset="-120"/>
              </a:rPr>
              <a:t> settings will </a:t>
            </a:r>
          </a:p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be applied to the same type of </a:t>
            </a:r>
          </a:p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meters if check this option.</a:t>
            </a:r>
            <a:endParaRPr lang="zh-CN" altLang="en-US" dirty="0"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869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7662021" y="8374318"/>
            <a:ext cx="5368180" cy="981489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70D070"/>
              </a:gs>
              <a:gs pos="100000">
                <a:srgbClr val="70D070">
                  <a:gamma/>
                  <a:tint val="50980"/>
                  <a:invGamma/>
                </a:srgbClr>
              </a:gs>
            </a:gsLst>
            <a:lin ang="5400000" scaled="1"/>
          </a:gradFill>
          <a:ln w="381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000" dirty="0">
                <a:ea typeface="DFKai-SB" panose="03000509000000000000" pitchFamily="65" charset="-120"/>
              </a:rPr>
              <a:t>PMC meters have default data maps. You need to setup </a:t>
            </a:r>
            <a:r>
              <a:rPr lang="en-US" altLang="zh-CN" sz="2000" dirty="0" smtClean="0">
                <a:ea typeface="DFKai-SB" panose="03000509000000000000" pitchFamily="65" charset="-120"/>
              </a:rPr>
              <a:t>the meter’s </a:t>
            </a:r>
            <a:r>
              <a:rPr lang="en-US" altLang="zh-CN" sz="2000" dirty="0">
                <a:ea typeface="DFKai-SB" panose="03000509000000000000" pitchFamily="65" charset="-120"/>
              </a:rPr>
              <a:t>data recorders correctly before communicating with the meter by </a:t>
            </a:r>
            <a:r>
              <a:rPr lang="en-US" altLang="zh-CN" sz="2000" dirty="0" err="1">
                <a:ea typeface="DFKai-SB" panose="03000509000000000000" pitchFamily="65" charset="-120"/>
              </a:rPr>
              <a:t>iEMS</a:t>
            </a:r>
            <a:r>
              <a:rPr lang="en-US" altLang="zh-CN" sz="2000" dirty="0">
                <a:ea typeface="DFKai-SB" panose="03000509000000000000" pitchFamily="65" charset="-120"/>
              </a:rPr>
              <a:t>. </a:t>
            </a:r>
            <a:endParaRPr lang="zh-CN" altLang="en-US" sz="2000" dirty="0">
              <a:ea typeface="DFKai-SB" panose="03000509000000000000" pitchFamily="65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06782"/>
            <a:ext cx="5410200" cy="497515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Communication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156" y="2353704"/>
            <a:ext cx="1255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 smtClean="0"/>
              <a:t>Verify </a:t>
            </a:r>
            <a:r>
              <a:rPr lang="en-US" altLang="zh-CN" dirty="0" err="1" smtClean="0"/>
              <a:t>Datalog</a:t>
            </a:r>
            <a:r>
              <a:rPr lang="en-US" altLang="zh-CN" dirty="0" smtClean="0"/>
              <a:t> settings. Click </a:t>
            </a:r>
            <a:r>
              <a:rPr lang="en-US" altLang="zh-CN" b="1" dirty="0" smtClean="0"/>
              <a:t>Data Map</a:t>
            </a:r>
            <a:r>
              <a:rPr lang="en-US" altLang="zh-CN" dirty="0" smtClean="0"/>
              <a:t>&gt;&gt; from the Device Properties window. All </a:t>
            </a:r>
            <a:r>
              <a:rPr lang="en-US" altLang="zh-CN" dirty="0" err="1" smtClean="0"/>
              <a:t>datalog</a:t>
            </a:r>
            <a:r>
              <a:rPr lang="en-US" altLang="zh-CN" dirty="0" smtClean="0"/>
              <a:t> parameters will be listed in the window.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09" y="3314700"/>
            <a:ext cx="10836291" cy="4807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72743" y="7665319"/>
            <a:ext cx="827938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922154" y="8752365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0528479" y="765810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6121" y="4265784"/>
            <a:ext cx="851079" cy="3259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304800" y="5366990"/>
            <a:ext cx="2933700" cy="1280369"/>
          </a:xfrm>
          <a:prstGeom prst="wedgeRoundRectCallout">
            <a:avLst>
              <a:gd name="adj1" fmla="val 55522"/>
              <a:gd name="adj2" fmla="val 67581"/>
              <a:gd name="adj3" fmla="val 16667"/>
            </a:avLst>
          </a:prstGeom>
          <a:solidFill>
            <a:srgbClr val="CCFF99"/>
          </a:solidFill>
          <a:ln w="28575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The Code of Virtual </a:t>
            </a:r>
          </a:p>
          <a:p>
            <a:pPr algn="ctr"/>
            <a:r>
              <a:rPr lang="en-US" altLang="zh-CN" dirty="0" err="1" smtClean="0">
                <a:ea typeface="DFKai-SB" panose="03000509000000000000" pitchFamily="65" charset="-120"/>
              </a:rPr>
              <a:t>Datalog</a:t>
            </a:r>
            <a:r>
              <a:rPr lang="en-US" altLang="zh-CN" dirty="0" smtClean="0">
                <a:ea typeface="DFKai-SB" panose="03000509000000000000" pitchFamily="65" charset="-120"/>
              </a:rPr>
              <a:t> starts from </a:t>
            </a:r>
          </a:p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10,000,000.</a:t>
            </a:r>
            <a:endParaRPr lang="zh-CN" altLang="en-US" dirty="0">
              <a:ea typeface="DFKai-SB" panose="03000509000000000000" pitchFamily="65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4200" y="8459303"/>
            <a:ext cx="1826654" cy="215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75"/>
          <p:cNvGrpSpPr>
            <a:grpSpLocks noChangeAspect="1"/>
          </p:cNvGrpSpPr>
          <p:nvPr/>
        </p:nvGrpSpPr>
        <p:grpSpPr bwMode="auto">
          <a:xfrm>
            <a:off x="6781800" y="8470335"/>
            <a:ext cx="801546" cy="929480"/>
            <a:chOff x="1247" y="2446"/>
            <a:chExt cx="748" cy="856"/>
          </a:xfrm>
        </p:grpSpPr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1432" y="2478"/>
              <a:ext cx="563" cy="824"/>
            </a:xfrm>
            <a:prstGeom prst="rect">
              <a:avLst/>
            </a:prstGeom>
            <a:gradFill rotWithShape="1">
              <a:gsLst>
                <a:gs pos="0">
                  <a:srgbClr val="333333">
                    <a:alpha val="80000"/>
                  </a:srgbClr>
                </a:gs>
                <a:gs pos="100000">
                  <a:srgbClr val="333333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247" y="2478"/>
              <a:ext cx="748" cy="741"/>
            </a:xfrm>
            <a:custGeom>
              <a:avLst/>
              <a:gdLst>
                <a:gd name="T0" fmla="*/ 224 w 905"/>
                <a:gd name="T1" fmla="*/ 0 h 897"/>
                <a:gd name="T2" fmla="*/ 905 w 905"/>
                <a:gd name="T3" fmla="*/ 0 h 897"/>
                <a:gd name="T4" fmla="*/ 679 w 905"/>
                <a:gd name="T5" fmla="*/ 897 h 897"/>
                <a:gd name="T6" fmla="*/ 0 w 905"/>
                <a:gd name="T7" fmla="*/ 779 h 897"/>
                <a:gd name="T8" fmla="*/ 224 w 905"/>
                <a:gd name="T9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897">
                  <a:moveTo>
                    <a:pt x="224" y="0"/>
                  </a:moveTo>
                  <a:lnTo>
                    <a:pt x="905" y="0"/>
                  </a:lnTo>
                  <a:cubicBezTo>
                    <a:pt x="905" y="0"/>
                    <a:pt x="901" y="521"/>
                    <a:pt x="679" y="897"/>
                  </a:cubicBezTo>
                  <a:cubicBezTo>
                    <a:pt x="339" y="838"/>
                    <a:pt x="0" y="779"/>
                    <a:pt x="0" y="779"/>
                  </a:cubicBezTo>
                  <a:cubicBezTo>
                    <a:pt x="205" y="438"/>
                    <a:pt x="224" y="0"/>
                    <a:pt x="2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F8A6">
                    <a:gamma/>
                    <a:tint val="66667"/>
                    <a:invGamma/>
                  </a:srgbClr>
                </a:gs>
                <a:gs pos="100000">
                  <a:srgbClr val="D3F8A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1" name="Group 78"/>
            <p:cNvGrpSpPr>
              <a:grpSpLocks/>
            </p:cNvGrpSpPr>
            <p:nvPr/>
          </p:nvGrpSpPr>
          <p:grpSpPr bwMode="auto">
            <a:xfrm>
              <a:off x="1601" y="2446"/>
              <a:ext cx="94" cy="69"/>
              <a:chOff x="932" y="942"/>
              <a:chExt cx="114" cy="84"/>
            </a:xfrm>
          </p:grpSpPr>
          <p:sp>
            <p:nvSpPr>
              <p:cNvPr id="22" name="Line 79"/>
              <p:cNvSpPr>
                <a:spLocks noChangeShapeType="1"/>
              </p:cNvSpPr>
              <p:nvPr/>
            </p:nvSpPr>
            <p:spPr bwMode="auto">
              <a:xfrm rot="-3600000">
                <a:off x="1008" y="963"/>
                <a:ext cx="2" cy="7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23" name="Group 80"/>
              <p:cNvGrpSpPr>
                <a:grpSpLocks/>
              </p:cNvGrpSpPr>
              <p:nvPr/>
            </p:nvGrpSpPr>
            <p:grpSpPr bwMode="auto">
              <a:xfrm rot="-3600000">
                <a:off x="938" y="936"/>
                <a:ext cx="84" cy="96"/>
                <a:chOff x="1292" y="3294"/>
                <a:chExt cx="249" cy="272"/>
              </a:xfrm>
            </p:grpSpPr>
            <p:grpSp>
              <p:nvGrpSpPr>
                <p:cNvPr id="24" name="Group 81"/>
                <p:cNvGrpSpPr>
                  <a:grpSpLocks/>
                </p:cNvGrpSpPr>
                <p:nvPr/>
              </p:nvGrpSpPr>
              <p:grpSpPr bwMode="auto">
                <a:xfrm>
                  <a:off x="1292" y="3385"/>
                  <a:ext cx="249" cy="181"/>
                  <a:chOff x="1791" y="1848"/>
                  <a:chExt cx="908" cy="630"/>
                </a:xfrm>
              </p:grpSpPr>
              <p:sp>
                <p:nvSpPr>
                  <p:cNvPr id="28" name="AutoShape 8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40" y="1820"/>
                    <a:ext cx="409" cy="908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1848"/>
                    <a:ext cx="902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5" name="Group 84"/>
                <p:cNvGrpSpPr>
                  <a:grpSpLocks/>
                </p:cNvGrpSpPr>
                <p:nvPr/>
              </p:nvGrpSpPr>
              <p:grpSpPr bwMode="auto">
                <a:xfrm>
                  <a:off x="1326" y="3294"/>
                  <a:ext cx="180" cy="181"/>
                  <a:chOff x="1791" y="1848"/>
                  <a:chExt cx="908" cy="630"/>
                </a:xfrm>
              </p:grpSpPr>
              <p:sp>
                <p:nvSpPr>
                  <p:cNvPr id="26" name="AutoShape 8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40" y="1820"/>
                    <a:ext cx="409" cy="908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1848"/>
                    <a:ext cx="902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974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8" grpId="0" animBg="1"/>
      <p:bldP spid="11" grpId="0" animBg="1"/>
      <p:bldP spid="16" grpId="0" animBg="1"/>
      <p:bldP spid="1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922601"/>
            <a:ext cx="2982663" cy="54880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Communication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156" y="2353704"/>
            <a:ext cx="127796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8"/>
            </a:pPr>
            <a:r>
              <a:rPr lang="en-US" altLang="zh-CN" dirty="0" smtClean="0"/>
              <a:t>Enable </a:t>
            </a:r>
            <a:r>
              <a:rPr lang="en-US" altLang="zh-CN" b="1" dirty="0" smtClean="0"/>
              <a:t>Virtual </a:t>
            </a:r>
            <a:r>
              <a:rPr lang="en-US" altLang="zh-CN" b="1" dirty="0" err="1" smtClean="0"/>
              <a:t>Datalog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if the meter does not have data </a:t>
            </a:r>
            <a:r>
              <a:rPr lang="en-US" altLang="zh-CN" dirty="0"/>
              <a:t>recorders. Click </a:t>
            </a:r>
            <a:r>
              <a:rPr lang="en-US" altLang="zh-CN" b="1" dirty="0"/>
              <a:t>Energy Management Definition</a:t>
            </a:r>
            <a:r>
              <a:rPr lang="en-US" altLang="zh-CN" dirty="0"/>
              <a:t>, then click </a:t>
            </a:r>
            <a:r>
              <a:rPr lang="en-US" altLang="zh-CN" b="1" dirty="0"/>
              <a:t>Node</a:t>
            </a:r>
            <a:r>
              <a:rPr lang="en-US" altLang="zh-CN" dirty="0"/>
              <a:t>, the </a:t>
            </a:r>
            <a:r>
              <a:rPr lang="en-US" altLang="zh-CN" b="1" dirty="0"/>
              <a:t>Energy Group Properties </a:t>
            </a:r>
            <a:r>
              <a:rPr lang="en-US" altLang="zh-CN" dirty="0"/>
              <a:t>window appears. Input the </a:t>
            </a:r>
            <a:r>
              <a:rPr lang="en-US" altLang="zh-CN" b="1" dirty="0"/>
              <a:t>Name</a:t>
            </a:r>
            <a:r>
              <a:rPr lang="en-US" altLang="zh-CN" dirty="0"/>
              <a:t> of the energy group. Then click </a:t>
            </a:r>
            <a:r>
              <a:rPr lang="en-US" altLang="zh-CN" b="1" dirty="0"/>
              <a:t>OK</a:t>
            </a:r>
            <a:r>
              <a:rPr lang="en-US" altLang="zh-CN" dirty="0" smtClean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0145" y="6883953"/>
            <a:ext cx="1309352" cy="229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026429" y="6869034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732" y="3922601"/>
            <a:ext cx="2961068" cy="5450216"/>
          </a:xfrm>
          <a:prstGeom prst="rect">
            <a:avLst/>
          </a:prstGeom>
        </p:spPr>
      </p:pic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257790" y="5829300"/>
            <a:ext cx="1295400" cy="698170"/>
          </a:xfrm>
          <a:prstGeom prst="cloudCallout">
            <a:avLst>
              <a:gd name="adj1" fmla="val -63999"/>
              <a:gd name="adj2" fmla="val 86602"/>
            </a:avLst>
          </a:prstGeom>
          <a:solidFill>
            <a:srgbClr val="99FFA5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標楷體" panose="03000509000000000000" pitchFamily="65" charset="-120"/>
              </a:rPr>
              <a:t>New</a:t>
            </a:r>
            <a:endParaRPr lang="zh-CN" altLang="en-US" dirty="0">
              <a:ea typeface="標楷體" panose="03000509000000000000" pitchFamily="65" charset="-120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7772400" y="6731330"/>
            <a:ext cx="1295400" cy="698170"/>
          </a:xfrm>
          <a:prstGeom prst="cloudCallout">
            <a:avLst>
              <a:gd name="adj1" fmla="val 63259"/>
              <a:gd name="adj2" fmla="val 70000"/>
            </a:avLst>
          </a:prstGeom>
          <a:solidFill>
            <a:srgbClr val="99FFA5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標楷體" panose="03000509000000000000" pitchFamily="65" charset="-120"/>
              </a:rPr>
              <a:t>Old</a:t>
            </a:r>
            <a:endParaRPr lang="zh-CN" altLang="en-US" dirty="0">
              <a:ea typeface="標楷體" panose="03000509000000000000" pitchFamily="65" charset="-12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6489" y="6715919"/>
            <a:ext cx="2812973" cy="2656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/>
          <p:cNvSpPr/>
          <p:nvPr/>
        </p:nvSpPr>
        <p:spPr>
          <a:xfrm>
            <a:off x="9310411" y="7505700"/>
            <a:ext cx="2649710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20"/>
          <p:cNvSpPr/>
          <p:nvPr/>
        </p:nvSpPr>
        <p:spPr>
          <a:xfrm>
            <a:off x="1651716" y="8306693"/>
            <a:ext cx="1287781" cy="217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3048000" y="8281843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266126" y="7656401"/>
            <a:ext cx="4724400" cy="1678099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70D070"/>
              </a:gs>
              <a:gs pos="100000">
                <a:srgbClr val="70D070">
                  <a:gamma/>
                  <a:tint val="50980"/>
                  <a:invGamma/>
                </a:srgbClr>
              </a:gs>
            </a:gsLst>
            <a:lin ang="5400000" scaled="1"/>
          </a:gradFill>
          <a:ln w="381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000" b="1" dirty="0" smtClean="0"/>
              <a:t>TOU Energy Setup: </a:t>
            </a:r>
            <a:r>
              <a:rPr lang="en-US" altLang="zh-CN" sz="2000" dirty="0"/>
              <a:t>Used for </a:t>
            </a:r>
            <a:r>
              <a:rPr lang="en-US" altLang="zh-CN" sz="2000" dirty="0" smtClean="0"/>
              <a:t>energy billing management. </a:t>
            </a:r>
          </a:p>
          <a:p>
            <a:r>
              <a:rPr lang="en-US" altLang="zh-CN" sz="2000" b="1" dirty="0" smtClean="0">
                <a:ea typeface="DFKai-SB" panose="03000509000000000000" pitchFamily="65" charset="-120"/>
              </a:rPr>
              <a:t>TOU </a:t>
            </a:r>
            <a:r>
              <a:rPr lang="en-US" altLang="zh-CN" sz="2000" b="1" dirty="0" err="1" smtClean="0">
                <a:ea typeface="DFKai-SB" panose="03000509000000000000" pitchFamily="65" charset="-120"/>
              </a:rPr>
              <a:t>Setpoint</a:t>
            </a:r>
            <a:r>
              <a:rPr lang="en-US" altLang="zh-CN" sz="2000" b="1" dirty="0" smtClean="0">
                <a:ea typeface="DFKai-SB" panose="03000509000000000000" pitchFamily="65" charset="-120"/>
              </a:rPr>
              <a:t> Setup: </a:t>
            </a:r>
            <a:r>
              <a:rPr lang="en-US" altLang="zh-CN" sz="2000" dirty="0"/>
              <a:t>U</a:t>
            </a:r>
            <a:r>
              <a:rPr lang="en-US" altLang="zh-CN" sz="2000" dirty="0" smtClean="0"/>
              <a:t>sed </a:t>
            </a:r>
            <a:r>
              <a:rPr lang="en-US" altLang="zh-CN" sz="2000" dirty="0"/>
              <a:t>for demand </a:t>
            </a:r>
            <a:r>
              <a:rPr lang="en-US" altLang="zh-CN" sz="2000" dirty="0" smtClean="0"/>
              <a:t>management. </a:t>
            </a:r>
            <a:r>
              <a:rPr lang="en-US" altLang="zh-CN" sz="2000" dirty="0"/>
              <a:t>When actual value </a:t>
            </a:r>
            <a:r>
              <a:rPr lang="en-US" altLang="zh-CN" sz="2000" dirty="0" smtClean="0"/>
              <a:t>exceeds the limits, </a:t>
            </a:r>
            <a:r>
              <a:rPr lang="en-US" altLang="zh-CN" sz="2000" dirty="0"/>
              <a:t>the system will give an alarm.</a:t>
            </a:r>
            <a:endParaRPr lang="zh-CN" altLang="en-US" sz="2000" dirty="0"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1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Communication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156" y="2353704"/>
            <a:ext cx="12093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9"/>
            </a:pPr>
            <a:r>
              <a:rPr lang="en-US" altLang="zh-CN" dirty="0" smtClean="0"/>
              <a:t>Save all the settings.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 when prompt ‘</a:t>
            </a:r>
            <a:r>
              <a:rPr lang="en-US" altLang="zh-CN" b="1" dirty="0" smtClean="0"/>
              <a:t>Save to database succeeded.</a:t>
            </a:r>
            <a:r>
              <a:rPr lang="en-US" altLang="zh-CN" dirty="0" smtClean="0"/>
              <a:t>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8" y="2933700"/>
            <a:ext cx="12050233" cy="647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5395" y="3731252"/>
            <a:ext cx="621405" cy="5527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410200" y="4396531"/>
            <a:ext cx="4038600" cy="1280369"/>
          </a:xfrm>
          <a:prstGeom prst="wedgeRoundRectCallout">
            <a:avLst>
              <a:gd name="adj1" fmla="val -64820"/>
              <a:gd name="adj2" fmla="val 76763"/>
              <a:gd name="adj3" fmla="val 16667"/>
            </a:avLst>
          </a:prstGeom>
          <a:solidFill>
            <a:srgbClr val="CCFF99"/>
          </a:solidFill>
          <a:ln w="28575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The </a:t>
            </a:r>
            <a:r>
              <a:rPr lang="en-US" altLang="zh-CN" b="1" dirty="0" smtClean="0">
                <a:ea typeface="DFKai-SB" panose="03000509000000000000" pitchFamily="65" charset="-120"/>
              </a:rPr>
              <a:t>Code</a:t>
            </a:r>
            <a:r>
              <a:rPr lang="en-US" altLang="zh-CN" dirty="0" smtClean="0">
                <a:ea typeface="DFKai-SB" panose="03000509000000000000" pitchFamily="65" charset="-120"/>
              </a:rPr>
              <a:t> of is pre-defined </a:t>
            </a:r>
          </a:p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by the device driver. </a:t>
            </a:r>
            <a:endParaRPr lang="zh-CN" altLang="en-US" dirty="0">
              <a:ea typeface="DFKai-SB" panose="03000509000000000000" pitchFamily="65" charset="-12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730321" y="2920821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0654" y="3248616"/>
            <a:ext cx="417346" cy="370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8702"/>
            <a:ext cx="2848910" cy="1863438"/>
          </a:xfrm>
          <a:prstGeom prst="rect">
            <a:avLst/>
          </a:prstGeom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9223952" y="7340421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3339" y="7309285"/>
            <a:ext cx="870661" cy="306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3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Check Communication Status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156" y="2353704"/>
            <a:ext cx="12093844" cy="146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9"/>
            </a:pPr>
            <a:r>
              <a:rPr lang="en-US" altLang="zh-CN" dirty="0" smtClean="0"/>
              <a:t>After the basic communication configuration is done, open </a:t>
            </a:r>
            <a:r>
              <a:rPr lang="en-US" altLang="zh-CN" b="1" dirty="0" err="1" smtClean="0"/>
              <a:t>PecSCADA</a:t>
            </a:r>
            <a:r>
              <a:rPr lang="en-US" altLang="zh-CN" dirty="0" smtClean="0"/>
              <a:t> (Front.exe) to check the communication.</a:t>
            </a: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                Note: </a:t>
            </a:r>
            <a:r>
              <a:rPr lang="en-US" altLang="zh-CN" dirty="0" smtClean="0"/>
              <a:t>Ensure that the </a:t>
            </a:r>
            <a:r>
              <a:rPr lang="en-US" altLang="zh-CN" b="1" dirty="0" err="1" smtClean="0"/>
              <a:t>DServer</a:t>
            </a:r>
            <a:r>
              <a:rPr lang="en-US" altLang="zh-CN" dirty="0" smtClean="0"/>
              <a:t>        is running.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016" y="2437863"/>
            <a:ext cx="405725" cy="405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73950"/>
            <a:ext cx="8610600" cy="5330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316" y="3287205"/>
            <a:ext cx="457200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10400" y="4736742"/>
            <a:ext cx="5257800" cy="3378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485" y="4076700"/>
            <a:ext cx="3198432" cy="3111401"/>
          </a:xfrm>
          <a:prstGeom prst="rect">
            <a:avLst/>
          </a:prstGeom>
        </p:spPr>
      </p:pic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953485" y="3247928"/>
            <a:ext cx="685800" cy="717698"/>
            <a:chOff x="1247" y="2446"/>
            <a:chExt cx="748" cy="856"/>
          </a:xfrm>
        </p:grpSpPr>
        <p:sp>
          <p:nvSpPr>
            <p:cNvPr id="12" name="Rectangle 76"/>
            <p:cNvSpPr>
              <a:spLocks noChangeArrowheads="1"/>
            </p:cNvSpPr>
            <p:nvPr/>
          </p:nvSpPr>
          <p:spPr bwMode="auto">
            <a:xfrm>
              <a:off x="1432" y="2478"/>
              <a:ext cx="563" cy="824"/>
            </a:xfrm>
            <a:prstGeom prst="rect">
              <a:avLst/>
            </a:prstGeom>
            <a:gradFill rotWithShape="1">
              <a:gsLst>
                <a:gs pos="0">
                  <a:srgbClr val="333333">
                    <a:alpha val="80000"/>
                  </a:srgbClr>
                </a:gs>
                <a:gs pos="100000">
                  <a:srgbClr val="333333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3" name="Freeform 77"/>
            <p:cNvSpPr>
              <a:spLocks/>
            </p:cNvSpPr>
            <p:nvPr/>
          </p:nvSpPr>
          <p:spPr bwMode="auto">
            <a:xfrm>
              <a:off x="1247" y="2478"/>
              <a:ext cx="748" cy="741"/>
            </a:xfrm>
            <a:custGeom>
              <a:avLst/>
              <a:gdLst>
                <a:gd name="T0" fmla="*/ 224 w 905"/>
                <a:gd name="T1" fmla="*/ 0 h 897"/>
                <a:gd name="T2" fmla="*/ 905 w 905"/>
                <a:gd name="T3" fmla="*/ 0 h 897"/>
                <a:gd name="T4" fmla="*/ 679 w 905"/>
                <a:gd name="T5" fmla="*/ 897 h 897"/>
                <a:gd name="T6" fmla="*/ 0 w 905"/>
                <a:gd name="T7" fmla="*/ 779 h 897"/>
                <a:gd name="T8" fmla="*/ 224 w 905"/>
                <a:gd name="T9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897">
                  <a:moveTo>
                    <a:pt x="224" y="0"/>
                  </a:moveTo>
                  <a:lnTo>
                    <a:pt x="905" y="0"/>
                  </a:lnTo>
                  <a:cubicBezTo>
                    <a:pt x="905" y="0"/>
                    <a:pt x="901" y="521"/>
                    <a:pt x="679" y="897"/>
                  </a:cubicBezTo>
                  <a:cubicBezTo>
                    <a:pt x="339" y="838"/>
                    <a:pt x="0" y="779"/>
                    <a:pt x="0" y="779"/>
                  </a:cubicBezTo>
                  <a:cubicBezTo>
                    <a:pt x="205" y="438"/>
                    <a:pt x="224" y="0"/>
                    <a:pt x="2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F8A6">
                    <a:gamma/>
                    <a:tint val="66667"/>
                    <a:invGamma/>
                  </a:srgbClr>
                </a:gs>
                <a:gs pos="100000">
                  <a:srgbClr val="D3F8A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4" name="Group 78"/>
            <p:cNvGrpSpPr>
              <a:grpSpLocks/>
            </p:cNvGrpSpPr>
            <p:nvPr/>
          </p:nvGrpSpPr>
          <p:grpSpPr bwMode="auto">
            <a:xfrm>
              <a:off x="1601" y="2446"/>
              <a:ext cx="94" cy="69"/>
              <a:chOff x="932" y="942"/>
              <a:chExt cx="114" cy="84"/>
            </a:xfrm>
          </p:grpSpPr>
          <p:sp>
            <p:nvSpPr>
              <p:cNvPr id="15" name="Line 79"/>
              <p:cNvSpPr>
                <a:spLocks noChangeShapeType="1"/>
              </p:cNvSpPr>
              <p:nvPr/>
            </p:nvSpPr>
            <p:spPr bwMode="auto">
              <a:xfrm rot="-3600000">
                <a:off x="1008" y="963"/>
                <a:ext cx="2" cy="7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6" name="Group 80"/>
              <p:cNvGrpSpPr>
                <a:grpSpLocks/>
              </p:cNvGrpSpPr>
              <p:nvPr/>
            </p:nvGrpSpPr>
            <p:grpSpPr bwMode="auto">
              <a:xfrm rot="-3600000">
                <a:off x="938" y="936"/>
                <a:ext cx="84" cy="96"/>
                <a:chOff x="1292" y="3294"/>
                <a:chExt cx="249" cy="272"/>
              </a:xfrm>
            </p:grpSpPr>
            <p:grpSp>
              <p:nvGrpSpPr>
                <p:cNvPr id="17" name="Group 81"/>
                <p:cNvGrpSpPr>
                  <a:grpSpLocks/>
                </p:cNvGrpSpPr>
                <p:nvPr/>
              </p:nvGrpSpPr>
              <p:grpSpPr bwMode="auto">
                <a:xfrm>
                  <a:off x="1292" y="3385"/>
                  <a:ext cx="249" cy="181"/>
                  <a:chOff x="1791" y="1848"/>
                  <a:chExt cx="908" cy="630"/>
                </a:xfrm>
              </p:grpSpPr>
              <p:sp>
                <p:nvSpPr>
                  <p:cNvPr id="21" name="AutoShape 8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40" y="1820"/>
                    <a:ext cx="409" cy="908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1848"/>
                    <a:ext cx="902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" name="Group 84"/>
                <p:cNvGrpSpPr>
                  <a:grpSpLocks/>
                </p:cNvGrpSpPr>
                <p:nvPr/>
              </p:nvGrpSpPr>
              <p:grpSpPr bwMode="auto">
                <a:xfrm>
                  <a:off x="1326" y="3294"/>
                  <a:ext cx="180" cy="181"/>
                  <a:chOff x="1791" y="1848"/>
                  <a:chExt cx="908" cy="630"/>
                </a:xfrm>
              </p:grpSpPr>
              <p:sp>
                <p:nvSpPr>
                  <p:cNvPr id="19" name="AutoShape 8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40" y="1820"/>
                    <a:ext cx="409" cy="908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1848"/>
                    <a:ext cx="902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23" name="Rectangle 22"/>
          <p:cNvSpPr/>
          <p:nvPr/>
        </p:nvSpPr>
        <p:spPr>
          <a:xfrm>
            <a:off x="953485" y="5333351"/>
            <a:ext cx="3159203" cy="298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70"/>
          <a:stretch/>
        </p:blipFill>
        <p:spPr>
          <a:xfrm>
            <a:off x="921716" y="7962900"/>
            <a:ext cx="8729989" cy="13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Energy Measurement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360160"/>
            <a:ext cx="1314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dirty="0" smtClean="0"/>
              <a:t>Add an Energy Group. Click </a:t>
            </a:r>
            <a:r>
              <a:rPr lang="en-US" altLang="zh-CN" b="1" dirty="0" smtClean="0"/>
              <a:t>Energy Management Definition</a:t>
            </a:r>
            <a:r>
              <a:rPr lang="en-US" altLang="zh-CN" dirty="0" smtClean="0"/>
              <a:t>, then click </a:t>
            </a:r>
            <a:r>
              <a:rPr lang="en-US" altLang="zh-CN" b="1" dirty="0" smtClean="0"/>
              <a:t>Node</a:t>
            </a:r>
            <a:r>
              <a:rPr lang="en-US" altLang="zh-CN" dirty="0" smtClean="0"/>
              <a:t>, the </a:t>
            </a:r>
            <a:r>
              <a:rPr lang="en-US" altLang="zh-CN" b="1" dirty="0" smtClean="0"/>
              <a:t>Energy Group Properties </a:t>
            </a:r>
            <a:r>
              <a:rPr lang="en-US" altLang="zh-CN" dirty="0" smtClean="0"/>
              <a:t>window appears. Input the </a:t>
            </a:r>
            <a:r>
              <a:rPr lang="en-US" altLang="zh-CN" b="1" dirty="0" smtClean="0"/>
              <a:t>Name</a:t>
            </a:r>
            <a:r>
              <a:rPr lang="en-US" altLang="zh-CN" dirty="0" smtClean="0"/>
              <a:t> of the energy group. Then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82" y="3390900"/>
            <a:ext cx="5712118" cy="48431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079152" y="4027424"/>
            <a:ext cx="1333404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20"/>
          <p:cNvSpPr/>
          <p:nvPr/>
        </p:nvSpPr>
        <p:spPr>
          <a:xfrm>
            <a:off x="8808877" y="7636174"/>
            <a:ext cx="1143000" cy="368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3421656"/>
            <a:ext cx="3617893" cy="428400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75705" y="4057014"/>
            <a:ext cx="743257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1376852" y="6558735"/>
            <a:ext cx="2598427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4076163" y="656883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3133033" y="3741603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11539198" y="4040303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258800" y="729497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1600200" y="8374318"/>
            <a:ext cx="11616580" cy="981489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70D070"/>
              </a:gs>
              <a:gs pos="100000">
                <a:srgbClr val="70D070">
                  <a:gamma/>
                  <a:tint val="50980"/>
                  <a:invGamma/>
                </a:srgbClr>
              </a:gs>
            </a:gsLst>
            <a:lin ang="5400000" scaled="1"/>
          </a:gradFill>
          <a:ln w="381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000" dirty="0"/>
              <a:t>Energy Management is used to manage </a:t>
            </a:r>
            <a:r>
              <a:rPr lang="en-US" altLang="zh-CN" sz="2000" b="1" dirty="0"/>
              <a:t>logical node of energy consumption measurement </a:t>
            </a:r>
            <a:r>
              <a:rPr lang="en-US" altLang="zh-CN" sz="2000" dirty="0"/>
              <a:t>via associating with devices and related parameters. You can statistic energy consumption for areas by creating Energy Group to divide areas.</a:t>
            </a:r>
            <a:endParaRPr lang="zh-CN" altLang="en-US" sz="2000" dirty="0">
              <a:ea typeface="DFKai-SB" panose="03000509000000000000" pitchFamily="65" charset="-120"/>
            </a:endParaRPr>
          </a:p>
        </p:txBody>
      </p:sp>
      <p:grpSp>
        <p:nvGrpSpPr>
          <p:cNvPr id="30" name="Group 75"/>
          <p:cNvGrpSpPr>
            <a:grpSpLocks noChangeAspect="1"/>
          </p:cNvGrpSpPr>
          <p:nvPr/>
        </p:nvGrpSpPr>
        <p:grpSpPr bwMode="auto">
          <a:xfrm>
            <a:off x="685800" y="8470335"/>
            <a:ext cx="801546" cy="929480"/>
            <a:chOff x="1247" y="2446"/>
            <a:chExt cx="748" cy="856"/>
          </a:xfrm>
        </p:grpSpPr>
        <p:sp>
          <p:nvSpPr>
            <p:cNvPr id="31" name="Rectangle 76"/>
            <p:cNvSpPr>
              <a:spLocks noChangeArrowheads="1"/>
            </p:cNvSpPr>
            <p:nvPr/>
          </p:nvSpPr>
          <p:spPr bwMode="auto">
            <a:xfrm>
              <a:off x="1432" y="2478"/>
              <a:ext cx="563" cy="824"/>
            </a:xfrm>
            <a:prstGeom prst="rect">
              <a:avLst/>
            </a:prstGeom>
            <a:gradFill rotWithShape="1">
              <a:gsLst>
                <a:gs pos="0">
                  <a:srgbClr val="333333">
                    <a:alpha val="80000"/>
                  </a:srgbClr>
                </a:gs>
                <a:gs pos="100000">
                  <a:srgbClr val="333333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" name="Freeform 77"/>
            <p:cNvSpPr>
              <a:spLocks/>
            </p:cNvSpPr>
            <p:nvPr/>
          </p:nvSpPr>
          <p:spPr bwMode="auto">
            <a:xfrm>
              <a:off x="1247" y="2478"/>
              <a:ext cx="748" cy="741"/>
            </a:xfrm>
            <a:custGeom>
              <a:avLst/>
              <a:gdLst>
                <a:gd name="T0" fmla="*/ 224 w 905"/>
                <a:gd name="T1" fmla="*/ 0 h 897"/>
                <a:gd name="T2" fmla="*/ 905 w 905"/>
                <a:gd name="T3" fmla="*/ 0 h 897"/>
                <a:gd name="T4" fmla="*/ 679 w 905"/>
                <a:gd name="T5" fmla="*/ 897 h 897"/>
                <a:gd name="T6" fmla="*/ 0 w 905"/>
                <a:gd name="T7" fmla="*/ 779 h 897"/>
                <a:gd name="T8" fmla="*/ 224 w 905"/>
                <a:gd name="T9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897">
                  <a:moveTo>
                    <a:pt x="224" y="0"/>
                  </a:moveTo>
                  <a:lnTo>
                    <a:pt x="905" y="0"/>
                  </a:lnTo>
                  <a:cubicBezTo>
                    <a:pt x="905" y="0"/>
                    <a:pt x="901" y="521"/>
                    <a:pt x="679" y="897"/>
                  </a:cubicBezTo>
                  <a:cubicBezTo>
                    <a:pt x="339" y="838"/>
                    <a:pt x="0" y="779"/>
                    <a:pt x="0" y="779"/>
                  </a:cubicBezTo>
                  <a:cubicBezTo>
                    <a:pt x="205" y="438"/>
                    <a:pt x="224" y="0"/>
                    <a:pt x="2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F8A6">
                    <a:gamma/>
                    <a:tint val="66667"/>
                    <a:invGamma/>
                  </a:srgbClr>
                </a:gs>
                <a:gs pos="100000">
                  <a:srgbClr val="D3F8A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3" name="Group 78"/>
            <p:cNvGrpSpPr>
              <a:grpSpLocks/>
            </p:cNvGrpSpPr>
            <p:nvPr/>
          </p:nvGrpSpPr>
          <p:grpSpPr bwMode="auto">
            <a:xfrm>
              <a:off x="1601" y="2446"/>
              <a:ext cx="94" cy="69"/>
              <a:chOff x="932" y="942"/>
              <a:chExt cx="114" cy="84"/>
            </a:xfrm>
          </p:grpSpPr>
          <p:sp>
            <p:nvSpPr>
              <p:cNvPr id="34" name="Line 79"/>
              <p:cNvSpPr>
                <a:spLocks noChangeShapeType="1"/>
              </p:cNvSpPr>
              <p:nvPr/>
            </p:nvSpPr>
            <p:spPr bwMode="auto">
              <a:xfrm rot="-3600000">
                <a:off x="1008" y="963"/>
                <a:ext cx="2" cy="7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" name="Group 80"/>
              <p:cNvGrpSpPr>
                <a:grpSpLocks/>
              </p:cNvGrpSpPr>
              <p:nvPr/>
            </p:nvGrpSpPr>
            <p:grpSpPr bwMode="auto">
              <a:xfrm rot="-3600000">
                <a:off x="938" y="936"/>
                <a:ext cx="84" cy="96"/>
                <a:chOff x="1292" y="3294"/>
                <a:chExt cx="249" cy="272"/>
              </a:xfrm>
            </p:grpSpPr>
            <p:grpSp>
              <p:nvGrpSpPr>
                <p:cNvPr id="36" name="Group 81"/>
                <p:cNvGrpSpPr>
                  <a:grpSpLocks/>
                </p:cNvGrpSpPr>
                <p:nvPr/>
              </p:nvGrpSpPr>
              <p:grpSpPr bwMode="auto">
                <a:xfrm>
                  <a:off x="1292" y="3385"/>
                  <a:ext cx="249" cy="181"/>
                  <a:chOff x="1791" y="1848"/>
                  <a:chExt cx="908" cy="630"/>
                </a:xfrm>
              </p:grpSpPr>
              <p:sp>
                <p:nvSpPr>
                  <p:cNvPr id="40" name="AutoShape 8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40" y="1820"/>
                    <a:ext cx="409" cy="908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1848"/>
                    <a:ext cx="902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7" name="Group 84"/>
                <p:cNvGrpSpPr>
                  <a:grpSpLocks/>
                </p:cNvGrpSpPr>
                <p:nvPr/>
              </p:nvGrpSpPr>
              <p:grpSpPr bwMode="auto">
                <a:xfrm>
                  <a:off x="1326" y="3294"/>
                  <a:ext cx="180" cy="181"/>
                  <a:chOff x="1791" y="1848"/>
                  <a:chExt cx="908" cy="630"/>
                </a:xfrm>
              </p:grpSpPr>
              <p:sp>
                <p:nvSpPr>
                  <p:cNvPr id="38" name="AutoShape 8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40" y="1820"/>
                    <a:ext cx="409" cy="908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9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1848"/>
                    <a:ext cx="902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4379342" y="6558735"/>
            <a:ext cx="451755" cy="266700"/>
          </a:xfrm>
          <a:prstGeom prst="rightArrow">
            <a:avLst>
              <a:gd name="adj1" fmla="val 50000"/>
              <a:gd name="adj2" fmla="val 50213"/>
            </a:avLst>
          </a:prstGeom>
          <a:solidFill>
            <a:srgbClr val="B1FFBA"/>
          </a:solidFill>
          <a:ln w="3810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675" y="4069179"/>
            <a:ext cx="2211916" cy="34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1067"/>
          <a:stretch/>
        </p:blipFill>
        <p:spPr>
          <a:xfrm>
            <a:off x="977721" y="3724569"/>
            <a:ext cx="3116536" cy="45094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Energy Measurement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360160"/>
            <a:ext cx="13144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altLang="zh-CN" dirty="0" smtClean="0"/>
              <a:t>Add an Energy Node. Click the energy group, then click </a:t>
            </a:r>
            <a:r>
              <a:rPr lang="en-US" altLang="zh-CN" b="1" dirty="0" smtClean="0"/>
              <a:t>Node</a:t>
            </a:r>
            <a:r>
              <a:rPr lang="en-US" altLang="zh-CN" dirty="0" smtClean="0"/>
              <a:t>, the </a:t>
            </a:r>
            <a:r>
              <a:rPr lang="en-US" altLang="zh-CN" b="1" dirty="0" smtClean="0"/>
              <a:t>Select Node Type </a:t>
            </a:r>
            <a:r>
              <a:rPr lang="en-US" altLang="zh-CN" dirty="0" smtClean="0"/>
              <a:t>window appears. Select </a:t>
            </a:r>
            <a:r>
              <a:rPr lang="en-US" altLang="zh-CN" b="1" dirty="0" smtClean="0"/>
              <a:t>Energy Node </a:t>
            </a:r>
            <a:r>
              <a:rPr lang="en-US" altLang="zh-CN" dirty="0" smtClean="0"/>
              <a:t>and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 Then select the device from the </a:t>
            </a:r>
            <a:r>
              <a:rPr lang="en-US" altLang="zh-CN" b="1" dirty="0" smtClean="0"/>
              <a:t>Select Node</a:t>
            </a:r>
            <a:r>
              <a:rPr lang="en-US" altLang="zh-CN" dirty="0" smtClean="0"/>
              <a:t> window and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  </a:t>
            </a:r>
            <a:endParaRPr lang="en-US" altLang="zh-C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91" y="3724569"/>
            <a:ext cx="7133919" cy="5660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32344" y="4288573"/>
            <a:ext cx="3443936" cy="172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6641205" y="4414205"/>
            <a:ext cx="1143000" cy="189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2642678" y="4247819"/>
            <a:ext cx="675688" cy="534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634841" y="6578421"/>
            <a:ext cx="910732" cy="27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610319" y="659757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2866222" y="3909228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2064284" y="4243243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5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1" y="7647935"/>
            <a:ext cx="3799027" cy="173696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744018" y="8282246"/>
            <a:ext cx="827938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4678099" y="8291656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7860405" y="4382764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173025" y="8993664"/>
            <a:ext cx="803255" cy="249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10849269" y="8977456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6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2" grpId="0" animBg="1"/>
      <p:bldP spid="33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Energy Measurement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360160"/>
            <a:ext cx="13144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en-US" altLang="zh-CN" dirty="0" smtClean="0"/>
              <a:t>Set Energy Source. The </a:t>
            </a:r>
            <a:r>
              <a:rPr lang="en-US" altLang="zh-CN" b="1" dirty="0" smtClean="0"/>
              <a:t>Energy Node Properties </a:t>
            </a:r>
            <a:r>
              <a:rPr lang="en-US" altLang="zh-CN" dirty="0" smtClean="0"/>
              <a:t>window appears. In the </a:t>
            </a:r>
            <a:r>
              <a:rPr lang="en-US" altLang="zh-CN" b="1" dirty="0" smtClean="0"/>
              <a:t>Energy Source </a:t>
            </a:r>
            <a:r>
              <a:rPr lang="en-US" altLang="zh-CN" dirty="0" smtClean="0"/>
              <a:t>tab, click </a:t>
            </a:r>
            <a:r>
              <a:rPr lang="en-US" altLang="zh-CN" b="1" dirty="0" smtClean="0"/>
              <a:t>Add</a:t>
            </a:r>
            <a:r>
              <a:rPr lang="en-US" altLang="zh-CN" dirty="0" smtClean="0"/>
              <a:t>, select the energy parameter from the </a:t>
            </a:r>
            <a:r>
              <a:rPr lang="en-US" altLang="zh-CN" b="1" dirty="0" smtClean="0"/>
              <a:t>Select </a:t>
            </a:r>
            <a:r>
              <a:rPr lang="en-US" altLang="zh-CN" b="1" dirty="0" err="1" smtClean="0"/>
              <a:t>Datalog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window, then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 Select </a:t>
            </a:r>
            <a:r>
              <a:rPr lang="en-US" altLang="zh-CN" b="1" dirty="0" smtClean="0"/>
              <a:t>TOU Energy </a:t>
            </a:r>
            <a:r>
              <a:rPr lang="en-US" altLang="zh-CN" dirty="0" smtClean="0"/>
              <a:t>if you want to apply any TOU energy scheme for this device.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06" y="3698988"/>
            <a:ext cx="6120213" cy="5711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75" y="5348888"/>
            <a:ext cx="8824725" cy="40618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63822" y="5850238"/>
            <a:ext cx="7811037" cy="115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4459418" y="7670953"/>
            <a:ext cx="1143000" cy="368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922220" y="7329756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40521" y="6043579"/>
            <a:ext cx="827938" cy="208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5867400" y="567512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8433516" y="5703922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58209" y="5287792"/>
            <a:ext cx="764359" cy="192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Rectangle 41"/>
          <p:cNvSpPr/>
          <p:nvPr/>
        </p:nvSpPr>
        <p:spPr>
          <a:xfrm>
            <a:off x="9412791" y="9068337"/>
            <a:ext cx="684246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10185042" y="906833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50099" y="5717762"/>
            <a:ext cx="1231009" cy="192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Content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2900" y="2324100"/>
            <a:ext cx="10477500" cy="6705600"/>
            <a:chOff x="847725" y="3128962"/>
            <a:chExt cx="7296150" cy="4833938"/>
          </a:xfrm>
        </p:grpSpPr>
        <p:pic>
          <p:nvPicPr>
            <p:cNvPr id="41" name="图片 7" descr="图片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6038" y="3128962"/>
              <a:ext cx="2389187" cy="483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AutoShape 49"/>
            <p:cNvSpPr>
              <a:spLocks noChangeArrowheads="1"/>
            </p:cNvSpPr>
            <p:nvPr/>
          </p:nvSpPr>
          <p:spPr bwMode="gray">
            <a:xfrm>
              <a:off x="3470275" y="6480175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3C82C9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buSzPct val="60000"/>
                <a:defRPr/>
              </a:pPr>
              <a:r>
                <a:rPr lang="en-CA" altLang="zh-CN" b="1" dirty="0" smtClean="0">
                  <a:solidFill>
                    <a:srgbClr val="3E3D2D"/>
                  </a:solidFill>
                  <a:latin typeface="微软雅黑" pitchFamily="34" charset="-122"/>
                  <a:ea typeface="微软雅黑" pitchFamily="34" charset="-122"/>
                </a:rPr>
                <a:t>Question &amp; Answer</a:t>
              </a:r>
              <a:endParaRPr lang="en-US" altLang="zh-CN" b="1" dirty="0">
                <a:solidFill>
                  <a:srgbClr val="3E3D2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AutoShape 50"/>
            <p:cNvSpPr>
              <a:spLocks noChangeArrowheads="1"/>
            </p:cNvSpPr>
            <p:nvPr/>
          </p:nvSpPr>
          <p:spPr bwMode="gray">
            <a:xfrm>
              <a:off x="3724275" y="5667375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3C82C9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buSzPct val="60000"/>
                <a:defRPr/>
              </a:pPr>
              <a:r>
                <a:rPr lang="en-CA" altLang="zh-CN" b="1" dirty="0" smtClean="0">
                  <a:solidFill>
                    <a:srgbClr val="3E3D2D"/>
                  </a:solidFill>
                  <a:latin typeface="微软雅黑" pitchFamily="34" charset="-122"/>
                  <a:ea typeface="微软雅黑" pitchFamily="34" charset="-122"/>
                </a:rPr>
                <a:t>Power Quality Settings</a:t>
              </a:r>
              <a:endParaRPr lang="en-US" altLang="zh-CN" b="1" dirty="0">
                <a:solidFill>
                  <a:srgbClr val="3E3D2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AutoShape 51"/>
            <p:cNvSpPr>
              <a:spLocks noChangeArrowheads="1"/>
            </p:cNvSpPr>
            <p:nvPr/>
          </p:nvSpPr>
          <p:spPr bwMode="gray">
            <a:xfrm>
              <a:off x="3714750" y="4799012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3C82C9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buSzPct val="60000"/>
                <a:defRPr/>
              </a:pPr>
              <a:r>
                <a:rPr lang="en-CA" altLang="zh-CN" b="1" dirty="0" smtClean="0">
                  <a:solidFill>
                    <a:srgbClr val="3E3D2D"/>
                  </a:solidFill>
                  <a:latin typeface="微软雅黑" pitchFamily="34" charset="-122"/>
                  <a:ea typeface="微软雅黑" pitchFamily="34" charset="-122"/>
                </a:rPr>
                <a:t>Energy Measurement Settings</a:t>
              </a:r>
              <a:endParaRPr lang="en-US" altLang="zh-CN" b="1" dirty="0">
                <a:solidFill>
                  <a:srgbClr val="3E3D2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AutoShape 52"/>
            <p:cNvSpPr>
              <a:spLocks noChangeArrowheads="1"/>
            </p:cNvSpPr>
            <p:nvPr/>
          </p:nvSpPr>
          <p:spPr bwMode="gray">
            <a:xfrm>
              <a:off x="3429000" y="4029075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3C82C9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buSzPct val="60000"/>
                <a:defRPr/>
              </a:pPr>
              <a:r>
                <a:rPr lang="en-US" altLang="zh-CN" b="1" dirty="0" smtClean="0">
                  <a:solidFill>
                    <a:srgbClr val="3E3D2D"/>
                  </a:solidFill>
                  <a:latin typeface="微软雅黑" pitchFamily="34" charset="-122"/>
                  <a:ea typeface="微软雅黑" pitchFamily="34" charset="-122"/>
                </a:rPr>
                <a:t>Communication Settings</a:t>
              </a:r>
              <a:endParaRPr lang="en-US" altLang="zh-CN" b="1" dirty="0">
                <a:solidFill>
                  <a:srgbClr val="3E3D2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Group 53"/>
            <p:cNvGrpSpPr>
              <a:grpSpLocks/>
            </p:cNvGrpSpPr>
            <p:nvPr/>
          </p:nvGrpSpPr>
          <p:grpSpPr bwMode="auto">
            <a:xfrm>
              <a:off x="3111500" y="4117975"/>
              <a:ext cx="381000" cy="381000"/>
              <a:chOff x="2078" y="1680"/>
              <a:chExt cx="1615" cy="1615"/>
            </a:xfrm>
          </p:grpSpPr>
          <p:sp>
            <p:nvSpPr>
              <p:cNvPr id="47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Oval 56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0" name="Oval 5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Oval 58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2" name="Oval 5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3409950" y="4905375"/>
              <a:ext cx="381000" cy="381000"/>
              <a:chOff x="2078" y="1680"/>
              <a:chExt cx="1615" cy="1615"/>
            </a:xfrm>
          </p:grpSpPr>
          <p:sp>
            <p:nvSpPr>
              <p:cNvPr id="54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Oval 63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7" name="Oval 6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Oval 65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9" name="Oval 6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0" name="Group 67"/>
            <p:cNvGrpSpPr>
              <a:grpSpLocks/>
            </p:cNvGrpSpPr>
            <p:nvPr/>
          </p:nvGrpSpPr>
          <p:grpSpPr bwMode="auto">
            <a:xfrm>
              <a:off x="3419475" y="5743575"/>
              <a:ext cx="381000" cy="381000"/>
              <a:chOff x="2078" y="1680"/>
              <a:chExt cx="1615" cy="1615"/>
            </a:xfrm>
          </p:grpSpPr>
          <p:sp>
            <p:nvSpPr>
              <p:cNvPr id="61" name="Oval 6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Oval 6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Oval 70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4" name="Oval 7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Oval 72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6" name="Oval 7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7" name="Group 74"/>
            <p:cNvGrpSpPr>
              <a:grpSpLocks/>
            </p:cNvGrpSpPr>
            <p:nvPr/>
          </p:nvGrpSpPr>
          <p:grpSpPr bwMode="auto">
            <a:xfrm>
              <a:off x="3133725" y="6581775"/>
              <a:ext cx="381000" cy="381000"/>
              <a:chOff x="2078" y="1680"/>
              <a:chExt cx="1615" cy="1615"/>
            </a:xfrm>
          </p:grpSpPr>
          <p:sp>
            <p:nvSpPr>
              <p:cNvPr id="68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Oval 77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" name="Oval 7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79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" name="Oval 8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4" name="矩形 48"/>
            <p:cNvSpPr/>
            <p:nvPr/>
          </p:nvSpPr>
          <p:spPr>
            <a:xfrm>
              <a:off x="847725" y="4986337"/>
              <a:ext cx="2500313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Content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Energy Measurement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360160"/>
            <a:ext cx="13144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altLang="zh-CN" dirty="0" smtClean="0"/>
              <a:t>Set Demand Source. In the </a:t>
            </a:r>
            <a:r>
              <a:rPr lang="en-US" altLang="zh-CN" b="1" dirty="0" smtClean="0"/>
              <a:t>Demand </a:t>
            </a:r>
            <a:r>
              <a:rPr lang="en-US" altLang="zh-CN" dirty="0" smtClean="0"/>
              <a:t>tab, click </a:t>
            </a:r>
            <a:r>
              <a:rPr lang="en-US" altLang="zh-CN" b="1" dirty="0" smtClean="0"/>
              <a:t>Add</a:t>
            </a:r>
            <a:r>
              <a:rPr lang="en-US" altLang="zh-CN" dirty="0" smtClean="0"/>
              <a:t>, select the demand parameter from the </a:t>
            </a:r>
            <a:r>
              <a:rPr lang="en-US" altLang="zh-CN" b="1" dirty="0" smtClean="0"/>
              <a:t>Select </a:t>
            </a:r>
            <a:r>
              <a:rPr lang="en-US" altLang="zh-CN" b="1" dirty="0" err="1" smtClean="0"/>
              <a:t>Datalog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window, then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 Select </a:t>
            </a:r>
            <a:r>
              <a:rPr lang="en-US" altLang="zh-CN" b="1" dirty="0" smtClean="0"/>
              <a:t>TOU </a:t>
            </a:r>
            <a:r>
              <a:rPr lang="en-US" altLang="zh-CN" b="1" dirty="0" err="1" smtClean="0"/>
              <a:t>Setpoint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if you want to apply any TOU </a:t>
            </a:r>
            <a:r>
              <a:rPr lang="en-US" altLang="zh-CN" dirty="0" err="1" smtClean="0"/>
              <a:t>setpoint</a:t>
            </a:r>
            <a:r>
              <a:rPr lang="en-US" altLang="zh-CN" dirty="0" smtClean="0"/>
              <a:t> scheme for this device.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9418" y="7670953"/>
            <a:ext cx="1143000" cy="368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922220" y="7329756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06" y="3698988"/>
            <a:ext cx="6120212" cy="571171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140521" y="6043579"/>
            <a:ext cx="827938" cy="208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5867400" y="567512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8433516" y="5703922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92932" y="5287792"/>
            <a:ext cx="431461" cy="192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4550099" y="5717762"/>
            <a:ext cx="1231009" cy="192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75" y="5348888"/>
            <a:ext cx="8824725" cy="40618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63822" y="7944236"/>
            <a:ext cx="7811037" cy="127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Rectangle 41"/>
          <p:cNvSpPr/>
          <p:nvPr/>
        </p:nvSpPr>
        <p:spPr>
          <a:xfrm>
            <a:off x="9412791" y="9068337"/>
            <a:ext cx="684246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10185042" y="906833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1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8" grpId="0" animBg="1"/>
      <p:bldP spid="41" grpId="0" animBg="1"/>
      <p:bldP spid="44" grpId="0" animBg="1"/>
      <p:bldP spid="12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Energy Measurement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360160"/>
            <a:ext cx="13144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en-US" altLang="zh-CN" dirty="0" smtClean="0"/>
              <a:t>Set Predicted Demand Source. In the </a:t>
            </a:r>
            <a:r>
              <a:rPr lang="en-US" altLang="zh-CN" b="1" dirty="0" smtClean="0"/>
              <a:t>Demand </a:t>
            </a:r>
            <a:r>
              <a:rPr lang="en-US" altLang="zh-CN" dirty="0" smtClean="0"/>
              <a:t>tab, select a demand source and click </a:t>
            </a:r>
            <a:r>
              <a:rPr lang="en-US" altLang="zh-CN" b="1" dirty="0" smtClean="0"/>
              <a:t>Edit</a:t>
            </a:r>
            <a:r>
              <a:rPr lang="en-US" altLang="zh-CN" dirty="0" smtClean="0"/>
              <a:t>, the </a:t>
            </a:r>
            <a:r>
              <a:rPr lang="en-US" altLang="zh-CN" b="1" dirty="0" smtClean="0"/>
              <a:t>Edit Demand Para.</a:t>
            </a:r>
            <a:r>
              <a:rPr lang="en-US" altLang="zh-CN" dirty="0" smtClean="0"/>
              <a:t> Window appears. Click the </a:t>
            </a:r>
            <a:r>
              <a:rPr lang="en-US" altLang="zh-CN" b="1" dirty="0" smtClean="0"/>
              <a:t>…</a:t>
            </a:r>
            <a:r>
              <a:rPr lang="en-US" altLang="zh-CN" dirty="0" smtClean="0"/>
              <a:t> button and select the predicted demand parameter from the </a:t>
            </a:r>
            <a:r>
              <a:rPr lang="en-US" altLang="zh-CN" b="1" dirty="0" smtClean="0"/>
              <a:t>Select </a:t>
            </a:r>
            <a:r>
              <a:rPr lang="en-US" altLang="zh-CN" dirty="0" smtClean="0"/>
              <a:t>window, then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8" y="3698988"/>
            <a:ext cx="6120212" cy="571171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923903" y="6535517"/>
            <a:ext cx="827938" cy="208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6096000" y="906833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6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6216898" y="6808285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89193" y="5287792"/>
            <a:ext cx="431461" cy="192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5288246" y="9110972"/>
            <a:ext cx="694872" cy="192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21" y="4695819"/>
            <a:ext cx="3690036" cy="22764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356464" y="5468117"/>
            <a:ext cx="400615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0429592" y="5123145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04916" y="6567880"/>
            <a:ext cx="752671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7899042" y="656788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5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32079" y="6192054"/>
            <a:ext cx="3250842" cy="150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4572000" y="613410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82" y="3705648"/>
            <a:ext cx="4625718" cy="57050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92279" y="6991067"/>
            <a:ext cx="2737721" cy="139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Rectangle 41"/>
          <p:cNvSpPr/>
          <p:nvPr/>
        </p:nvSpPr>
        <p:spPr>
          <a:xfrm>
            <a:off x="11053425" y="8993401"/>
            <a:ext cx="752671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11912958" y="8993401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10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1" grpId="0" animBg="1"/>
      <p:bldP spid="11" grpId="0" animBg="1"/>
      <p:bldP spid="18" grpId="0" animBg="1"/>
      <p:bldP spid="17" grpId="0" animBg="1"/>
      <p:bldP spid="19" grpId="0" animBg="1"/>
      <p:bldP spid="20" grpId="0" animBg="1"/>
      <p:bldP spid="21" grpId="0" animBg="1"/>
      <p:bldP spid="12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Energy Measurement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600200" y="3086100"/>
            <a:ext cx="11616580" cy="981489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70D070"/>
              </a:gs>
              <a:gs pos="100000">
                <a:srgbClr val="70D070">
                  <a:gamma/>
                  <a:tint val="50980"/>
                  <a:invGamma/>
                </a:srgbClr>
              </a:gs>
            </a:gsLst>
            <a:lin ang="5400000" scaled="1"/>
          </a:gradFill>
          <a:ln w="381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000" dirty="0" smtClean="0"/>
              <a:t>After 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this configuration, </a:t>
            </a:r>
            <a:r>
              <a:rPr lang="en-US" altLang="zh-CN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PecStar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iEMS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will compare present demand with predicted demand. If </a:t>
            </a:r>
            <a:r>
              <a:rPr lang="en-US" altLang="zh-CN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(Present demand + Predicted demand) &gt; Demand Contract Value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the system will </a:t>
            </a:r>
            <a:r>
              <a:rPr lang="en-US" altLang="zh-CN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alarm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ea typeface="DFKai-SB" panose="03000509000000000000" pitchFamily="65" charset="-120"/>
            </a:endParaRPr>
          </a:p>
        </p:txBody>
      </p:sp>
      <p:grpSp>
        <p:nvGrpSpPr>
          <p:cNvPr id="22" name="Group 75"/>
          <p:cNvGrpSpPr>
            <a:grpSpLocks noChangeAspect="1"/>
          </p:cNvGrpSpPr>
          <p:nvPr/>
        </p:nvGrpSpPr>
        <p:grpSpPr bwMode="auto">
          <a:xfrm>
            <a:off x="685800" y="3182117"/>
            <a:ext cx="801546" cy="929480"/>
            <a:chOff x="1247" y="2446"/>
            <a:chExt cx="748" cy="856"/>
          </a:xfrm>
        </p:grpSpPr>
        <p:sp>
          <p:nvSpPr>
            <p:cNvPr id="23" name="Rectangle 76"/>
            <p:cNvSpPr>
              <a:spLocks noChangeArrowheads="1"/>
            </p:cNvSpPr>
            <p:nvPr/>
          </p:nvSpPr>
          <p:spPr bwMode="auto">
            <a:xfrm>
              <a:off x="1432" y="2478"/>
              <a:ext cx="563" cy="824"/>
            </a:xfrm>
            <a:prstGeom prst="rect">
              <a:avLst/>
            </a:prstGeom>
            <a:gradFill rotWithShape="1">
              <a:gsLst>
                <a:gs pos="0">
                  <a:srgbClr val="333333">
                    <a:alpha val="80000"/>
                  </a:srgbClr>
                </a:gs>
                <a:gs pos="100000">
                  <a:srgbClr val="333333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" name="Freeform 77"/>
            <p:cNvSpPr>
              <a:spLocks/>
            </p:cNvSpPr>
            <p:nvPr/>
          </p:nvSpPr>
          <p:spPr bwMode="auto">
            <a:xfrm>
              <a:off x="1247" y="2478"/>
              <a:ext cx="748" cy="741"/>
            </a:xfrm>
            <a:custGeom>
              <a:avLst/>
              <a:gdLst>
                <a:gd name="T0" fmla="*/ 224 w 905"/>
                <a:gd name="T1" fmla="*/ 0 h 897"/>
                <a:gd name="T2" fmla="*/ 905 w 905"/>
                <a:gd name="T3" fmla="*/ 0 h 897"/>
                <a:gd name="T4" fmla="*/ 679 w 905"/>
                <a:gd name="T5" fmla="*/ 897 h 897"/>
                <a:gd name="T6" fmla="*/ 0 w 905"/>
                <a:gd name="T7" fmla="*/ 779 h 897"/>
                <a:gd name="T8" fmla="*/ 224 w 905"/>
                <a:gd name="T9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897">
                  <a:moveTo>
                    <a:pt x="224" y="0"/>
                  </a:moveTo>
                  <a:lnTo>
                    <a:pt x="905" y="0"/>
                  </a:lnTo>
                  <a:cubicBezTo>
                    <a:pt x="905" y="0"/>
                    <a:pt x="901" y="521"/>
                    <a:pt x="679" y="897"/>
                  </a:cubicBezTo>
                  <a:cubicBezTo>
                    <a:pt x="339" y="838"/>
                    <a:pt x="0" y="779"/>
                    <a:pt x="0" y="779"/>
                  </a:cubicBezTo>
                  <a:cubicBezTo>
                    <a:pt x="205" y="438"/>
                    <a:pt x="224" y="0"/>
                    <a:pt x="2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F8A6">
                    <a:gamma/>
                    <a:tint val="66667"/>
                    <a:invGamma/>
                  </a:srgbClr>
                </a:gs>
                <a:gs pos="100000">
                  <a:srgbClr val="D3F8A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5" name="Group 78"/>
            <p:cNvGrpSpPr>
              <a:grpSpLocks/>
            </p:cNvGrpSpPr>
            <p:nvPr/>
          </p:nvGrpSpPr>
          <p:grpSpPr bwMode="auto">
            <a:xfrm>
              <a:off x="1601" y="2446"/>
              <a:ext cx="94" cy="69"/>
              <a:chOff x="932" y="942"/>
              <a:chExt cx="114" cy="84"/>
            </a:xfrm>
          </p:grpSpPr>
          <p:sp>
            <p:nvSpPr>
              <p:cNvPr id="26" name="Line 79"/>
              <p:cNvSpPr>
                <a:spLocks noChangeShapeType="1"/>
              </p:cNvSpPr>
              <p:nvPr/>
            </p:nvSpPr>
            <p:spPr bwMode="auto">
              <a:xfrm rot="-3600000">
                <a:off x="1008" y="963"/>
                <a:ext cx="2" cy="7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27" name="Group 80"/>
              <p:cNvGrpSpPr>
                <a:grpSpLocks/>
              </p:cNvGrpSpPr>
              <p:nvPr/>
            </p:nvGrpSpPr>
            <p:grpSpPr bwMode="auto">
              <a:xfrm rot="-3600000">
                <a:off x="938" y="936"/>
                <a:ext cx="84" cy="96"/>
                <a:chOff x="1292" y="3294"/>
                <a:chExt cx="249" cy="272"/>
              </a:xfrm>
            </p:grpSpPr>
            <p:grpSp>
              <p:nvGrpSpPr>
                <p:cNvPr id="28" name="Group 81"/>
                <p:cNvGrpSpPr>
                  <a:grpSpLocks/>
                </p:cNvGrpSpPr>
                <p:nvPr/>
              </p:nvGrpSpPr>
              <p:grpSpPr bwMode="auto">
                <a:xfrm>
                  <a:off x="1292" y="3385"/>
                  <a:ext cx="249" cy="181"/>
                  <a:chOff x="1791" y="1848"/>
                  <a:chExt cx="908" cy="630"/>
                </a:xfrm>
              </p:grpSpPr>
              <p:sp>
                <p:nvSpPr>
                  <p:cNvPr id="34" name="AutoShape 8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40" y="1820"/>
                    <a:ext cx="409" cy="908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1848"/>
                    <a:ext cx="902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9" name="Group 84"/>
                <p:cNvGrpSpPr>
                  <a:grpSpLocks/>
                </p:cNvGrpSpPr>
                <p:nvPr/>
              </p:nvGrpSpPr>
              <p:grpSpPr bwMode="auto">
                <a:xfrm>
                  <a:off x="1326" y="3294"/>
                  <a:ext cx="180" cy="181"/>
                  <a:chOff x="1791" y="1848"/>
                  <a:chExt cx="908" cy="630"/>
                </a:xfrm>
              </p:grpSpPr>
              <p:sp>
                <p:nvSpPr>
                  <p:cNvPr id="30" name="AutoShape 8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40" y="1820"/>
                    <a:ext cx="409" cy="908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1848"/>
                    <a:ext cx="902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36" name="TextBox 35"/>
          <p:cNvSpPr txBox="1"/>
          <p:nvPr/>
        </p:nvSpPr>
        <p:spPr>
          <a:xfrm>
            <a:off x="342363" y="4610100"/>
            <a:ext cx="13144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r>
              <a:rPr lang="en-US" altLang="zh-CN" dirty="0"/>
              <a:t>. Save all the settings. Click </a:t>
            </a:r>
            <a:r>
              <a:rPr lang="en-US" altLang="zh-CN" b="1" dirty="0"/>
              <a:t>OK</a:t>
            </a:r>
            <a:r>
              <a:rPr lang="en-US" altLang="zh-CN" dirty="0"/>
              <a:t> when prompt ‘</a:t>
            </a:r>
            <a:r>
              <a:rPr lang="en-US" altLang="zh-CN" b="1" dirty="0"/>
              <a:t>Save to database succeeded</a:t>
            </a:r>
            <a:r>
              <a:rPr lang="en-US" altLang="zh-CN" b="1" dirty="0" smtClean="0"/>
              <a:t>.</a:t>
            </a:r>
            <a:r>
              <a:rPr lang="en-US" altLang="zh-CN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9061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Power Quality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360160"/>
            <a:ext cx="1314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dirty="0" smtClean="0"/>
              <a:t>Add a Station. Click </a:t>
            </a:r>
            <a:r>
              <a:rPr lang="en-US" altLang="zh-CN" b="1" dirty="0" smtClean="0"/>
              <a:t>Station Setup</a:t>
            </a:r>
            <a:r>
              <a:rPr lang="en-US" altLang="zh-CN" dirty="0" smtClean="0"/>
              <a:t>, then click </a:t>
            </a:r>
            <a:r>
              <a:rPr lang="en-US" altLang="zh-CN" b="1" dirty="0" smtClean="0"/>
              <a:t>Node</a:t>
            </a:r>
            <a:r>
              <a:rPr lang="en-US" altLang="zh-CN" dirty="0" smtClean="0"/>
              <a:t>, the </a:t>
            </a:r>
            <a:r>
              <a:rPr lang="en-US" altLang="zh-CN" b="1" dirty="0" smtClean="0"/>
              <a:t>PQ Group Properties </a:t>
            </a:r>
            <a:r>
              <a:rPr lang="en-US" altLang="zh-CN" dirty="0" smtClean="0"/>
              <a:t>window appears. Input the </a:t>
            </a:r>
            <a:r>
              <a:rPr lang="en-US" altLang="zh-CN" b="1" dirty="0" smtClean="0"/>
              <a:t>Name </a:t>
            </a:r>
            <a:r>
              <a:rPr lang="en-US" altLang="zh-CN" dirty="0" smtClean="0"/>
              <a:t>and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067300"/>
            <a:ext cx="5234576" cy="25140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79058" y="6886419"/>
            <a:ext cx="1072327" cy="335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8979058" y="6028045"/>
            <a:ext cx="3252831" cy="334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3695700"/>
            <a:ext cx="3617893" cy="42840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75705" y="4331058"/>
            <a:ext cx="743257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376852" y="7086063"/>
            <a:ext cx="2598427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076163" y="7096165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133033" y="401564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0122795" y="6940296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12331521" y="605790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1600200" y="8374318"/>
            <a:ext cx="11616580" cy="981489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70D070"/>
              </a:gs>
              <a:gs pos="100000">
                <a:srgbClr val="70D070">
                  <a:gamma/>
                  <a:tint val="50980"/>
                  <a:invGamma/>
                </a:srgbClr>
              </a:gs>
            </a:gsLst>
            <a:lin ang="5400000" scaled="1"/>
          </a:gradFill>
          <a:ln w="381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000" dirty="0"/>
              <a:t>Power Quality is used to monitor power quality </a:t>
            </a:r>
            <a:r>
              <a:rPr lang="en-US" altLang="zh-CN" sz="2000" dirty="0" smtClean="0"/>
              <a:t>events such </a:t>
            </a:r>
            <a:r>
              <a:rPr lang="en-US" altLang="zh-CN" sz="2000" dirty="0"/>
              <a:t>as </a:t>
            </a:r>
            <a:r>
              <a:rPr lang="en-US" altLang="zh-CN" sz="2000" dirty="0" smtClean="0"/>
              <a:t>sag/swell, transient </a:t>
            </a:r>
            <a:r>
              <a:rPr lang="en-US" altLang="zh-CN" sz="2000" dirty="0"/>
              <a:t>or harmonic </a:t>
            </a:r>
            <a:r>
              <a:rPr lang="en-US" altLang="zh-CN" sz="2000" dirty="0" err="1" smtClean="0"/>
              <a:t>setpoint</a:t>
            </a:r>
            <a:r>
              <a:rPr lang="en-US" altLang="zh-CN" sz="2000" dirty="0" smtClean="0"/>
              <a:t> events </a:t>
            </a:r>
            <a:r>
              <a:rPr lang="en-US" altLang="zh-CN" sz="2000" dirty="0"/>
              <a:t>for logical node by associate with PQ </a:t>
            </a:r>
            <a:r>
              <a:rPr lang="en-US" altLang="zh-CN" sz="2000" dirty="0" smtClean="0"/>
              <a:t>devices. You </a:t>
            </a:r>
            <a:r>
              <a:rPr lang="en-US" altLang="zh-CN" sz="2000" dirty="0"/>
              <a:t>should configure the Power Quality first and then query the </a:t>
            </a:r>
            <a:r>
              <a:rPr lang="en-US" altLang="zh-CN" sz="2000" dirty="0" smtClean="0"/>
              <a:t>PQ </a:t>
            </a:r>
            <a:r>
              <a:rPr lang="en-US" altLang="zh-CN" sz="2000" dirty="0"/>
              <a:t>information in </a:t>
            </a:r>
            <a:r>
              <a:rPr lang="en-US" altLang="zh-CN" sz="2000" dirty="0" err="1"/>
              <a:t>iEMS</a:t>
            </a:r>
            <a:r>
              <a:rPr lang="en-US" altLang="zh-CN" sz="2000" dirty="0"/>
              <a:t> Web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ea typeface="DFKai-SB" panose="03000509000000000000" pitchFamily="65" charset="-120"/>
            </a:endParaRPr>
          </a:p>
        </p:txBody>
      </p:sp>
      <p:grpSp>
        <p:nvGrpSpPr>
          <p:cNvPr id="33" name="Group 75"/>
          <p:cNvGrpSpPr>
            <a:grpSpLocks noChangeAspect="1"/>
          </p:cNvGrpSpPr>
          <p:nvPr/>
        </p:nvGrpSpPr>
        <p:grpSpPr bwMode="auto">
          <a:xfrm>
            <a:off x="685800" y="8470335"/>
            <a:ext cx="801546" cy="929480"/>
            <a:chOff x="1247" y="2446"/>
            <a:chExt cx="748" cy="856"/>
          </a:xfrm>
        </p:grpSpPr>
        <p:sp>
          <p:nvSpPr>
            <p:cNvPr id="34" name="Rectangle 76"/>
            <p:cNvSpPr>
              <a:spLocks noChangeArrowheads="1"/>
            </p:cNvSpPr>
            <p:nvPr/>
          </p:nvSpPr>
          <p:spPr bwMode="auto">
            <a:xfrm>
              <a:off x="1432" y="2478"/>
              <a:ext cx="563" cy="824"/>
            </a:xfrm>
            <a:prstGeom prst="rect">
              <a:avLst/>
            </a:prstGeom>
            <a:gradFill rotWithShape="1">
              <a:gsLst>
                <a:gs pos="0">
                  <a:srgbClr val="333333">
                    <a:alpha val="80000"/>
                  </a:srgbClr>
                </a:gs>
                <a:gs pos="100000">
                  <a:srgbClr val="333333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" name="Freeform 77"/>
            <p:cNvSpPr>
              <a:spLocks/>
            </p:cNvSpPr>
            <p:nvPr/>
          </p:nvSpPr>
          <p:spPr bwMode="auto">
            <a:xfrm>
              <a:off x="1247" y="2478"/>
              <a:ext cx="748" cy="741"/>
            </a:xfrm>
            <a:custGeom>
              <a:avLst/>
              <a:gdLst>
                <a:gd name="T0" fmla="*/ 224 w 905"/>
                <a:gd name="T1" fmla="*/ 0 h 897"/>
                <a:gd name="T2" fmla="*/ 905 w 905"/>
                <a:gd name="T3" fmla="*/ 0 h 897"/>
                <a:gd name="T4" fmla="*/ 679 w 905"/>
                <a:gd name="T5" fmla="*/ 897 h 897"/>
                <a:gd name="T6" fmla="*/ 0 w 905"/>
                <a:gd name="T7" fmla="*/ 779 h 897"/>
                <a:gd name="T8" fmla="*/ 224 w 905"/>
                <a:gd name="T9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897">
                  <a:moveTo>
                    <a:pt x="224" y="0"/>
                  </a:moveTo>
                  <a:lnTo>
                    <a:pt x="905" y="0"/>
                  </a:lnTo>
                  <a:cubicBezTo>
                    <a:pt x="905" y="0"/>
                    <a:pt x="901" y="521"/>
                    <a:pt x="679" y="897"/>
                  </a:cubicBezTo>
                  <a:cubicBezTo>
                    <a:pt x="339" y="838"/>
                    <a:pt x="0" y="779"/>
                    <a:pt x="0" y="779"/>
                  </a:cubicBezTo>
                  <a:cubicBezTo>
                    <a:pt x="205" y="438"/>
                    <a:pt x="224" y="0"/>
                    <a:pt x="2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F8A6">
                    <a:gamma/>
                    <a:tint val="66667"/>
                    <a:invGamma/>
                  </a:srgbClr>
                </a:gs>
                <a:gs pos="100000">
                  <a:srgbClr val="D3F8A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" name="Group 78"/>
            <p:cNvGrpSpPr>
              <a:grpSpLocks/>
            </p:cNvGrpSpPr>
            <p:nvPr/>
          </p:nvGrpSpPr>
          <p:grpSpPr bwMode="auto">
            <a:xfrm>
              <a:off x="1601" y="2446"/>
              <a:ext cx="94" cy="69"/>
              <a:chOff x="932" y="942"/>
              <a:chExt cx="114" cy="84"/>
            </a:xfrm>
          </p:grpSpPr>
          <p:sp>
            <p:nvSpPr>
              <p:cNvPr id="37" name="Line 79"/>
              <p:cNvSpPr>
                <a:spLocks noChangeShapeType="1"/>
              </p:cNvSpPr>
              <p:nvPr/>
            </p:nvSpPr>
            <p:spPr bwMode="auto">
              <a:xfrm rot="-3600000">
                <a:off x="1008" y="963"/>
                <a:ext cx="2" cy="7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8" name="Group 80"/>
              <p:cNvGrpSpPr>
                <a:grpSpLocks/>
              </p:cNvGrpSpPr>
              <p:nvPr/>
            </p:nvGrpSpPr>
            <p:grpSpPr bwMode="auto">
              <a:xfrm rot="-3600000">
                <a:off x="938" y="936"/>
                <a:ext cx="84" cy="96"/>
                <a:chOff x="1292" y="3294"/>
                <a:chExt cx="249" cy="272"/>
              </a:xfrm>
            </p:grpSpPr>
            <p:grpSp>
              <p:nvGrpSpPr>
                <p:cNvPr id="39" name="Group 81"/>
                <p:cNvGrpSpPr>
                  <a:grpSpLocks/>
                </p:cNvGrpSpPr>
                <p:nvPr/>
              </p:nvGrpSpPr>
              <p:grpSpPr bwMode="auto">
                <a:xfrm>
                  <a:off x="1292" y="3385"/>
                  <a:ext cx="249" cy="181"/>
                  <a:chOff x="1791" y="1848"/>
                  <a:chExt cx="908" cy="630"/>
                </a:xfrm>
              </p:grpSpPr>
              <p:sp>
                <p:nvSpPr>
                  <p:cNvPr id="43" name="AutoShape 8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40" y="1820"/>
                    <a:ext cx="409" cy="908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1848"/>
                    <a:ext cx="902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0" name="Group 84"/>
                <p:cNvGrpSpPr>
                  <a:grpSpLocks/>
                </p:cNvGrpSpPr>
                <p:nvPr/>
              </p:nvGrpSpPr>
              <p:grpSpPr bwMode="auto">
                <a:xfrm>
                  <a:off x="1326" y="3294"/>
                  <a:ext cx="180" cy="181"/>
                  <a:chOff x="1791" y="1848"/>
                  <a:chExt cx="908" cy="630"/>
                </a:xfrm>
              </p:grpSpPr>
              <p:sp>
                <p:nvSpPr>
                  <p:cNvPr id="41" name="AutoShape 8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40" y="1820"/>
                    <a:ext cx="409" cy="908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2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1848"/>
                    <a:ext cx="902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4379342" y="7086600"/>
            <a:ext cx="451755" cy="266700"/>
          </a:xfrm>
          <a:prstGeom prst="rightArrow">
            <a:avLst>
              <a:gd name="adj1" fmla="val 50000"/>
              <a:gd name="adj2" fmla="val 50213"/>
            </a:avLst>
          </a:prstGeom>
          <a:solidFill>
            <a:srgbClr val="B1FFBA"/>
          </a:solidFill>
          <a:ln w="3810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287" y="4001574"/>
            <a:ext cx="2200304" cy="39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2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Power Quality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360160"/>
            <a:ext cx="13144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altLang="zh-CN" dirty="0" smtClean="0"/>
              <a:t>Add an Energy Node. Click the energy group, then click </a:t>
            </a:r>
            <a:r>
              <a:rPr lang="en-US" altLang="zh-CN" b="1" dirty="0" smtClean="0"/>
              <a:t>Node</a:t>
            </a:r>
            <a:r>
              <a:rPr lang="en-US" altLang="zh-CN" dirty="0" smtClean="0"/>
              <a:t>, the </a:t>
            </a:r>
            <a:r>
              <a:rPr lang="en-US" altLang="zh-CN" b="1" dirty="0" smtClean="0"/>
              <a:t>Select Node Type </a:t>
            </a:r>
            <a:r>
              <a:rPr lang="en-US" altLang="zh-CN" dirty="0" smtClean="0"/>
              <a:t>window appears. Select </a:t>
            </a:r>
            <a:r>
              <a:rPr lang="en-US" altLang="zh-CN" b="1" dirty="0" smtClean="0"/>
              <a:t>PQ Nodes </a:t>
            </a:r>
            <a:r>
              <a:rPr lang="en-US" altLang="zh-CN" dirty="0" smtClean="0"/>
              <a:t>and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 Then select the device from the </a:t>
            </a:r>
            <a:r>
              <a:rPr lang="en-US" altLang="zh-CN" b="1" dirty="0" smtClean="0"/>
              <a:t>Select Node</a:t>
            </a:r>
            <a:r>
              <a:rPr lang="en-US" altLang="zh-CN" dirty="0" smtClean="0"/>
              <a:t> window and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  </a:t>
            </a:r>
            <a:endParaRPr lang="en-US" altLang="zh-C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91" y="3724569"/>
            <a:ext cx="7133918" cy="5660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32344" y="4288573"/>
            <a:ext cx="3443936" cy="172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6641205" y="4414205"/>
            <a:ext cx="1143000" cy="189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2642678" y="4247819"/>
            <a:ext cx="675688" cy="534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596204" y="6812701"/>
            <a:ext cx="910732" cy="27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571682" y="683185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2866222" y="3909228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2064284" y="4243243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5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7860405" y="4382764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185904" y="8993664"/>
            <a:ext cx="803255" cy="249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10862148" y="8977456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6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0305"/>
          <a:stretch/>
        </p:blipFill>
        <p:spPr>
          <a:xfrm>
            <a:off x="990600" y="3722850"/>
            <a:ext cx="3161665" cy="457080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77112" y="4262891"/>
            <a:ext cx="675688" cy="534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20"/>
          <p:cNvSpPr/>
          <p:nvPr/>
        </p:nvSpPr>
        <p:spPr>
          <a:xfrm>
            <a:off x="1643517" y="6827773"/>
            <a:ext cx="910732" cy="27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2618995" y="6846922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2900656" y="392430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2" y="7647935"/>
            <a:ext cx="3799025" cy="173696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744018" y="8282246"/>
            <a:ext cx="827938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4678099" y="8291656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45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6" grpId="0" animBg="1"/>
      <p:bldP spid="37" grpId="0" animBg="1"/>
      <p:bldP spid="38" grpId="0" animBg="1"/>
      <p:bldP spid="20" grpId="0" animBg="1"/>
      <p:bldP spid="21" grpId="0" animBg="1"/>
      <p:bldP spid="22" grpId="0" animBg="1"/>
      <p:bldP spid="23" grpId="0" animBg="1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Power Quality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360160"/>
            <a:ext cx="13144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en-US" altLang="zh-CN" dirty="0" smtClean="0"/>
              <a:t>Set PQ Node. The </a:t>
            </a:r>
            <a:r>
              <a:rPr lang="en-US" altLang="zh-CN" b="1" dirty="0" smtClean="0"/>
              <a:t>PQ Node Properties </a:t>
            </a:r>
            <a:r>
              <a:rPr lang="en-US" altLang="zh-CN" dirty="0" smtClean="0"/>
              <a:t>window appears. Input the </a:t>
            </a:r>
            <a:r>
              <a:rPr lang="en-US" altLang="zh-CN" b="1" dirty="0" smtClean="0"/>
              <a:t>V Nominal</a:t>
            </a:r>
            <a:r>
              <a:rPr lang="en-US" altLang="zh-CN" dirty="0" smtClean="0"/>
              <a:t>. You can change the unit of voltage from V to kV by clicking the </a:t>
            </a:r>
            <a:r>
              <a:rPr lang="en-US" altLang="zh-CN" b="1" dirty="0" smtClean="0"/>
              <a:t>V</a:t>
            </a:r>
            <a:r>
              <a:rPr lang="en-US" altLang="zh-CN" dirty="0" smtClean="0"/>
              <a:t> toggle button. Click </a:t>
            </a:r>
            <a:r>
              <a:rPr lang="en-US" altLang="zh-CN" b="1" dirty="0" smtClean="0"/>
              <a:t>Add</a:t>
            </a:r>
            <a:r>
              <a:rPr lang="en-US" altLang="zh-CN" dirty="0" smtClean="0"/>
              <a:t>, select the harmonic parameter from the </a:t>
            </a:r>
            <a:r>
              <a:rPr lang="en-US" altLang="zh-CN" b="1" dirty="0" smtClean="0"/>
              <a:t>Select </a:t>
            </a:r>
            <a:r>
              <a:rPr lang="en-US" altLang="zh-CN" dirty="0" smtClean="0"/>
              <a:t>window, then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57488"/>
            <a:ext cx="4016118" cy="49532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26759" y="5308779"/>
            <a:ext cx="2362200" cy="11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2250172" y="7670953"/>
            <a:ext cx="1143000" cy="368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712974" y="7329756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1" y="3698988"/>
            <a:ext cx="6112291" cy="5711712"/>
          </a:xfrm>
          <a:prstGeom prst="rect">
            <a:avLst/>
          </a:prstGeom>
        </p:spPr>
      </p:pic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6968980" y="4902021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35070" y="4497437"/>
            <a:ext cx="1231009" cy="192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Rectangle 41"/>
          <p:cNvSpPr/>
          <p:nvPr/>
        </p:nvSpPr>
        <p:spPr>
          <a:xfrm>
            <a:off x="10048149" y="9029700"/>
            <a:ext cx="684246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10820400" y="902970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33125" y="4944656"/>
            <a:ext cx="924875" cy="192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7023279" y="445770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79842" y="4500335"/>
            <a:ext cx="267904" cy="192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5042079" y="445770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34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16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Power Quality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360160"/>
            <a:ext cx="13144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altLang="zh-CN" dirty="0" smtClean="0"/>
              <a:t>Set Harmonic Limit. In the </a:t>
            </a:r>
            <a:r>
              <a:rPr lang="en-US" altLang="zh-CN" b="1" dirty="0" smtClean="0"/>
              <a:t>Harmonic Limit Settings </a:t>
            </a:r>
            <a:r>
              <a:rPr lang="en-US" altLang="zh-CN" dirty="0" smtClean="0"/>
              <a:t>list, select a harmonic source and click </a:t>
            </a:r>
            <a:r>
              <a:rPr lang="en-US" altLang="zh-CN" b="1" dirty="0" smtClean="0"/>
              <a:t>Edit</a:t>
            </a:r>
            <a:r>
              <a:rPr lang="en-US" altLang="zh-CN" dirty="0" smtClean="0"/>
              <a:t>, the </a:t>
            </a:r>
            <a:r>
              <a:rPr lang="en-US" altLang="zh-CN" b="1" dirty="0" smtClean="0"/>
              <a:t>Edit Parameter </a:t>
            </a:r>
            <a:r>
              <a:rPr lang="en-US" altLang="zh-CN" dirty="0" smtClean="0"/>
              <a:t>Window appears. Input the </a:t>
            </a:r>
            <a:r>
              <a:rPr lang="en-US" altLang="zh-CN" b="1" dirty="0" smtClean="0"/>
              <a:t>High Limit </a:t>
            </a:r>
            <a:r>
              <a:rPr lang="en-US" altLang="zh-CN" dirty="0" smtClean="0"/>
              <a:t>and </a:t>
            </a:r>
            <a:r>
              <a:rPr lang="en-US" altLang="zh-CN" b="1" dirty="0" smtClean="0"/>
              <a:t>Low Limit</a:t>
            </a:r>
            <a:r>
              <a:rPr lang="en-US" altLang="zh-CN" dirty="0" smtClean="0"/>
              <a:t>, then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9" y="3698988"/>
            <a:ext cx="6112290" cy="571171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923902" y="5518073"/>
            <a:ext cx="934097" cy="2143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6193270" y="906833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5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6216898" y="5793001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2999" y="5203529"/>
            <a:ext cx="3581401" cy="1446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5536842" y="9098093"/>
            <a:ext cx="574275" cy="192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62" y="4695819"/>
            <a:ext cx="3050638" cy="22764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07758" y="5791737"/>
            <a:ext cx="645196" cy="189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9135168" y="5756039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00491" y="6579330"/>
            <a:ext cx="684246" cy="229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978721" y="656788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5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4813479" y="5156379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7758" y="6150201"/>
            <a:ext cx="645196" cy="189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9135168" y="6114503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7233032" y="7280161"/>
            <a:ext cx="5035168" cy="1216139"/>
          </a:xfrm>
          <a:prstGeom prst="wedgeRoundRectCallout">
            <a:avLst>
              <a:gd name="adj1" fmla="val -53974"/>
              <a:gd name="adj2" fmla="val 65776"/>
              <a:gd name="adj3" fmla="val 16667"/>
            </a:avLst>
          </a:prstGeom>
          <a:solidFill>
            <a:srgbClr val="CCFF99"/>
          </a:solidFill>
          <a:ln w="28575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The harmonic limit settings can </a:t>
            </a:r>
            <a:r>
              <a:rPr lang="en-US" altLang="zh-CN" dirty="0">
                <a:ea typeface="DFKai-SB" panose="03000509000000000000" pitchFamily="65" charset="-120"/>
              </a:rPr>
              <a:t>be </a:t>
            </a:r>
            <a:endParaRPr lang="en-US" altLang="zh-CN" dirty="0" smtClean="0">
              <a:ea typeface="DFKai-SB" panose="03000509000000000000" pitchFamily="65" charset="-120"/>
            </a:endParaRPr>
          </a:p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saved to </a:t>
            </a:r>
            <a:r>
              <a:rPr lang="en-US" altLang="zh-CN" b="1" dirty="0" smtClean="0">
                <a:ea typeface="DFKai-SB" panose="03000509000000000000" pitchFamily="65" charset="-120"/>
              </a:rPr>
              <a:t>Threshold.INI</a:t>
            </a:r>
            <a:r>
              <a:rPr lang="en-US" altLang="zh-CN" dirty="0" smtClean="0">
                <a:ea typeface="DFKai-SB" panose="03000509000000000000" pitchFamily="65" charset="-120"/>
              </a:rPr>
              <a:t> file and </a:t>
            </a:r>
          </a:p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import from an existing file. </a:t>
            </a:r>
            <a:endParaRPr lang="zh-CN" altLang="en-US" dirty="0">
              <a:ea typeface="DFKai-SB" panose="03000509000000000000" pitchFamily="65" charset="-12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84016" y="8394205"/>
            <a:ext cx="1027507" cy="582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5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8" grpId="0" animBg="1"/>
      <p:bldP spid="41" grpId="0" animBg="1"/>
      <p:bldP spid="44" grpId="0" animBg="1"/>
      <p:bldP spid="11" grpId="0" animBg="1"/>
      <p:bldP spid="18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Power Quality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600200" y="3086100"/>
            <a:ext cx="11616580" cy="1371600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70D070"/>
              </a:gs>
              <a:gs pos="100000">
                <a:srgbClr val="70D070">
                  <a:gamma/>
                  <a:tint val="50980"/>
                  <a:invGamma/>
                </a:srgbClr>
              </a:gs>
            </a:gsLst>
            <a:lin ang="5400000" scaled="1"/>
          </a:gradFill>
          <a:ln w="381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000" dirty="0" err="1" smtClean="0"/>
              <a:t>iEMS</a:t>
            </a:r>
            <a:r>
              <a:rPr lang="en-US" altLang="zh-CN" sz="2000" dirty="0" smtClean="0"/>
              <a:t> V3.6 provides </a:t>
            </a:r>
            <a:r>
              <a:rPr lang="en-US" altLang="zh-CN" sz="2000" dirty="0"/>
              <a:t>tolerance curve, including ITIC Curve and SEMI Curve, by monitoring disturbed voltage. Provides sag/swell event report and </a:t>
            </a:r>
            <a:r>
              <a:rPr lang="en-US" altLang="zh-CN" sz="2000" dirty="0" smtClean="0"/>
              <a:t>device </a:t>
            </a:r>
            <a:r>
              <a:rPr lang="en-US" altLang="zh-CN" sz="2000" dirty="0" err="1"/>
              <a:t>setpoint</a:t>
            </a:r>
            <a:r>
              <a:rPr lang="en-US" altLang="zh-CN" sz="2000" dirty="0"/>
              <a:t> report through monitoring </a:t>
            </a:r>
            <a:r>
              <a:rPr lang="en-US" altLang="zh-CN" sz="2000" dirty="0" smtClean="0"/>
              <a:t>voltage </a:t>
            </a:r>
            <a:r>
              <a:rPr lang="en-US" altLang="zh-CN" sz="2000" dirty="0"/>
              <a:t>event. Also, </a:t>
            </a:r>
            <a:r>
              <a:rPr lang="en-US" altLang="zh-CN" sz="2000" dirty="0" err="1" smtClean="0"/>
              <a:t>iEMS</a:t>
            </a:r>
            <a:r>
              <a:rPr lang="en-US" altLang="zh-CN" sz="2000" dirty="0" smtClean="0"/>
              <a:t> V3.6 displays </a:t>
            </a:r>
            <a:r>
              <a:rPr lang="en-US" altLang="zh-CN" sz="2000" dirty="0"/>
              <a:t>real-time waveform for device and you can compare harmonics. </a:t>
            </a:r>
            <a:endParaRPr lang="zh-CN" altLang="en-US" sz="2000" dirty="0">
              <a:ea typeface="DFKai-SB" panose="03000509000000000000" pitchFamily="65" charset="-120"/>
            </a:endParaRPr>
          </a:p>
        </p:txBody>
      </p:sp>
      <p:grpSp>
        <p:nvGrpSpPr>
          <p:cNvPr id="22" name="Group 75"/>
          <p:cNvGrpSpPr>
            <a:grpSpLocks noChangeAspect="1"/>
          </p:cNvGrpSpPr>
          <p:nvPr/>
        </p:nvGrpSpPr>
        <p:grpSpPr bwMode="auto">
          <a:xfrm>
            <a:off x="685800" y="3182117"/>
            <a:ext cx="801546" cy="929480"/>
            <a:chOff x="1247" y="2446"/>
            <a:chExt cx="748" cy="856"/>
          </a:xfrm>
        </p:grpSpPr>
        <p:sp>
          <p:nvSpPr>
            <p:cNvPr id="23" name="Rectangle 76"/>
            <p:cNvSpPr>
              <a:spLocks noChangeArrowheads="1"/>
            </p:cNvSpPr>
            <p:nvPr/>
          </p:nvSpPr>
          <p:spPr bwMode="auto">
            <a:xfrm>
              <a:off x="1432" y="2478"/>
              <a:ext cx="563" cy="824"/>
            </a:xfrm>
            <a:prstGeom prst="rect">
              <a:avLst/>
            </a:prstGeom>
            <a:gradFill rotWithShape="1">
              <a:gsLst>
                <a:gs pos="0">
                  <a:srgbClr val="333333">
                    <a:alpha val="80000"/>
                  </a:srgbClr>
                </a:gs>
                <a:gs pos="100000">
                  <a:srgbClr val="333333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" name="Freeform 77"/>
            <p:cNvSpPr>
              <a:spLocks/>
            </p:cNvSpPr>
            <p:nvPr/>
          </p:nvSpPr>
          <p:spPr bwMode="auto">
            <a:xfrm>
              <a:off x="1247" y="2478"/>
              <a:ext cx="748" cy="741"/>
            </a:xfrm>
            <a:custGeom>
              <a:avLst/>
              <a:gdLst>
                <a:gd name="T0" fmla="*/ 224 w 905"/>
                <a:gd name="T1" fmla="*/ 0 h 897"/>
                <a:gd name="T2" fmla="*/ 905 w 905"/>
                <a:gd name="T3" fmla="*/ 0 h 897"/>
                <a:gd name="T4" fmla="*/ 679 w 905"/>
                <a:gd name="T5" fmla="*/ 897 h 897"/>
                <a:gd name="T6" fmla="*/ 0 w 905"/>
                <a:gd name="T7" fmla="*/ 779 h 897"/>
                <a:gd name="T8" fmla="*/ 224 w 905"/>
                <a:gd name="T9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897">
                  <a:moveTo>
                    <a:pt x="224" y="0"/>
                  </a:moveTo>
                  <a:lnTo>
                    <a:pt x="905" y="0"/>
                  </a:lnTo>
                  <a:cubicBezTo>
                    <a:pt x="905" y="0"/>
                    <a:pt x="901" y="521"/>
                    <a:pt x="679" y="897"/>
                  </a:cubicBezTo>
                  <a:cubicBezTo>
                    <a:pt x="339" y="838"/>
                    <a:pt x="0" y="779"/>
                    <a:pt x="0" y="779"/>
                  </a:cubicBezTo>
                  <a:cubicBezTo>
                    <a:pt x="205" y="438"/>
                    <a:pt x="224" y="0"/>
                    <a:pt x="2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F8A6">
                    <a:gamma/>
                    <a:tint val="66667"/>
                    <a:invGamma/>
                  </a:srgbClr>
                </a:gs>
                <a:gs pos="100000">
                  <a:srgbClr val="D3F8A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5" name="Group 78"/>
            <p:cNvGrpSpPr>
              <a:grpSpLocks/>
            </p:cNvGrpSpPr>
            <p:nvPr/>
          </p:nvGrpSpPr>
          <p:grpSpPr bwMode="auto">
            <a:xfrm>
              <a:off x="1601" y="2446"/>
              <a:ext cx="94" cy="69"/>
              <a:chOff x="932" y="942"/>
              <a:chExt cx="114" cy="84"/>
            </a:xfrm>
          </p:grpSpPr>
          <p:sp>
            <p:nvSpPr>
              <p:cNvPr id="26" name="Line 79"/>
              <p:cNvSpPr>
                <a:spLocks noChangeShapeType="1"/>
              </p:cNvSpPr>
              <p:nvPr/>
            </p:nvSpPr>
            <p:spPr bwMode="auto">
              <a:xfrm rot="-3600000">
                <a:off x="1008" y="963"/>
                <a:ext cx="2" cy="7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27" name="Group 80"/>
              <p:cNvGrpSpPr>
                <a:grpSpLocks/>
              </p:cNvGrpSpPr>
              <p:nvPr/>
            </p:nvGrpSpPr>
            <p:grpSpPr bwMode="auto">
              <a:xfrm rot="-3600000">
                <a:off x="938" y="936"/>
                <a:ext cx="84" cy="96"/>
                <a:chOff x="1292" y="3294"/>
                <a:chExt cx="249" cy="272"/>
              </a:xfrm>
            </p:grpSpPr>
            <p:grpSp>
              <p:nvGrpSpPr>
                <p:cNvPr id="28" name="Group 81"/>
                <p:cNvGrpSpPr>
                  <a:grpSpLocks/>
                </p:cNvGrpSpPr>
                <p:nvPr/>
              </p:nvGrpSpPr>
              <p:grpSpPr bwMode="auto">
                <a:xfrm>
                  <a:off x="1292" y="3385"/>
                  <a:ext cx="249" cy="181"/>
                  <a:chOff x="1791" y="1848"/>
                  <a:chExt cx="908" cy="630"/>
                </a:xfrm>
              </p:grpSpPr>
              <p:sp>
                <p:nvSpPr>
                  <p:cNvPr id="34" name="AutoShape 8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40" y="1820"/>
                    <a:ext cx="409" cy="908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1848"/>
                    <a:ext cx="902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9" name="Group 84"/>
                <p:cNvGrpSpPr>
                  <a:grpSpLocks/>
                </p:cNvGrpSpPr>
                <p:nvPr/>
              </p:nvGrpSpPr>
              <p:grpSpPr bwMode="auto">
                <a:xfrm>
                  <a:off x="1326" y="3294"/>
                  <a:ext cx="180" cy="181"/>
                  <a:chOff x="1791" y="1848"/>
                  <a:chExt cx="908" cy="630"/>
                </a:xfrm>
              </p:grpSpPr>
              <p:sp>
                <p:nvSpPr>
                  <p:cNvPr id="30" name="AutoShape 8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40" y="1820"/>
                    <a:ext cx="409" cy="908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1848"/>
                    <a:ext cx="902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B2B2"/>
                      </a:gs>
                      <a:gs pos="100000">
                        <a:srgbClr val="B2B2B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36" name="TextBox 35"/>
          <p:cNvSpPr txBox="1"/>
          <p:nvPr/>
        </p:nvSpPr>
        <p:spPr>
          <a:xfrm>
            <a:off x="342363" y="4610100"/>
            <a:ext cx="13144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en-US" altLang="zh-CN" dirty="0" smtClean="0"/>
              <a:t>Save </a:t>
            </a:r>
            <a:r>
              <a:rPr lang="en-US" altLang="zh-CN" dirty="0"/>
              <a:t>all the settings. Click </a:t>
            </a:r>
            <a:r>
              <a:rPr lang="en-US" altLang="zh-CN" b="1" dirty="0"/>
              <a:t>OK</a:t>
            </a:r>
            <a:r>
              <a:rPr lang="en-US" altLang="zh-CN" dirty="0"/>
              <a:t> when prompt ‘</a:t>
            </a:r>
            <a:r>
              <a:rPr lang="en-US" altLang="zh-CN" b="1" dirty="0"/>
              <a:t>Save to database succeeded</a:t>
            </a:r>
            <a:r>
              <a:rPr lang="en-US" altLang="zh-CN" b="1" dirty="0" smtClean="0"/>
              <a:t>.</a:t>
            </a:r>
            <a:r>
              <a:rPr lang="en-US" altLang="zh-CN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7637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914400" y="2792412"/>
            <a:ext cx="12344400" cy="4103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400" dirty="0" smtClean="0">
                <a:latin typeface="+mn-lt"/>
              </a:rPr>
              <a:t>Exercise: Connect a PMC-630A meter to your </a:t>
            </a:r>
            <a:r>
              <a:rPr lang="en-US" altLang="zh-CN" sz="2400" dirty="0" err="1" smtClean="0">
                <a:latin typeface="+mn-lt"/>
              </a:rPr>
              <a:t>iEMS</a:t>
            </a:r>
            <a:r>
              <a:rPr lang="en-US" altLang="zh-CN" sz="2400" dirty="0" smtClean="0">
                <a:latin typeface="+mn-lt"/>
              </a:rPr>
              <a:t> V3.6 system.</a:t>
            </a:r>
          </a:p>
          <a:p>
            <a:pPr>
              <a:defRPr/>
            </a:pPr>
            <a:r>
              <a:rPr lang="en-US" altLang="zh-CN" sz="2400" smtClean="0"/>
              <a:t>Objectives:</a:t>
            </a:r>
            <a:endParaRPr lang="en-US" altLang="zh-CN" sz="2400" dirty="0"/>
          </a:p>
          <a:p>
            <a:pPr lvl="1">
              <a:buClr>
                <a:srgbClr val="009999"/>
              </a:buClr>
              <a:buFont typeface="Wingdings" pitchFamily="2" charset="2"/>
              <a:buChar char="p"/>
              <a:defRPr/>
            </a:pPr>
            <a:r>
              <a:rPr lang="en-US" altLang="zh-CN" sz="2400" dirty="0"/>
              <a:t>Able to </a:t>
            </a:r>
            <a:r>
              <a:rPr lang="en-US" altLang="zh-CN" sz="2400" dirty="0" smtClean="0"/>
              <a:t>setup virtual </a:t>
            </a:r>
            <a:r>
              <a:rPr lang="en-US" altLang="zh-CN" sz="2400" dirty="0" err="1" smtClean="0"/>
              <a:t>datalog</a:t>
            </a:r>
            <a:endParaRPr lang="en-US" altLang="zh-CN" sz="2400" dirty="0"/>
          </a:p>
          <a:p>
            <a:pPr lvl="1">
              <a:buClr>
                <a:srgbClr val="009999"/>
              </a:buClr>
              <a:buFont typeface="Wingdings" pitchFamily="2" charset="2"/>
              <a:buChar char="p"/>
              <a:defRPr/>
            </a:pPr>
            <a:r>
              <a:rPr lang="en-US" altLang="zh-CN" sz="2400" dirty="0"/>
              <a:t>Able to </a:t>
            </a:r>
            <a:r>
              <a:rPr lang="en-US" altLang="zh-CN" sz="2400" dirty="0" smtClean="0"/>
              <a:t>read </a:t>
            </a:r>
            <a:r>
              <a:rPr lang="en-US" altLang="zh-CN" sz="2400" dirty="0" err="1" smtClean="0"/>
              <a:t>realtime</a:t>
            </a:r>
            <a:r>
              <a:rPr lang="en-US" altLang="zh-CN" sz="2400" dirty="0" smtClean="0"/>
              <a:t> data from the PMC-630A meter in </a:t>
            </a:r>
            <a:r>
              <a:rPr lang="en-US" altLang="zh-CN" sz="2400" dirty="0" err="1" smtClean="0"/>
              <a:t>PecSCADA</a:t>
            </a:r>
            <a:endParaRPr lang="en-US" altLang="zh-CN" sz="2400" dirty="0" smtClean="0"/>
          </a:p>
          <a:p>
            <a:pPr lvl="1">
              <a:buClr>
                <a:srgbClr val="009999"/>
              </a:buClr>
              <a:buFont typeface="Wingdings" pitchFamily="2" charset="2"/>
              <a:buChar char="p"/>
              <a:defRPr/>
            </a:pPr>
            <a:r>
              <a:rPr lang="en-US" altLang="zh-CN" sz="2400" dirty="0" smtClean="0">
                <a:latin typeface="+mn-lt"/>
              </a:rPr>
              <a:t>Able to show the energy nodes in </a:t>
            </a:r>
            <a:r>
              <a:rPr lang="en-US" altLang="zh-CN" sz="2400" dirty="0" err="1" smtClean="0">
                <a:latin typeface="+mn-lt"/>
              </a:rPr>
              <a:t>iEMS</a:t>
            </a:r>
            <a:r>
              <a:rPr lang="en-US" altLang="zh-CN" sz="2400" dirty="0" smtClean="0">
                <a:latin typeface="+mn-lt"/>
              </a:rPr>
              <a:t> </a:t>
            </a:r>
            <a:r>
              <a:rPr lang="en-US" altLang="zh-CN" sz="2400" dirty="0" smtClean="0"/>
              <a:t>V3.6 Web</a:t>
            </a:r>
            <a:endParaRPr lang="en-US" altLang="zh-CN" sz="2400" dirty="0" smtClean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300" y="3999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Exercise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780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09900"/>
            <a:ext cx="51816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Questions?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3885464"/>
            <a:ext cx="6858000" cy="4664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1469" indent="-321469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CN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52600" y="2019300"/>
            <a:ext cx="10206037" cy="7142162"/>
            <a:chOff x="461963" y="1125538"/>
            <a:chExt cx="8154987" cy="5178425"/>
          </a:xfrm>
        </p:grpSpPr>
        <p:sp>
          <p:nvSpPr>
            <p:cNvPr id="60" name="AutoShape 28"/>
            <p:cNvSpPr>
              <a:spLocks noChangeArrowheads="1"/>
            </p:cNvSpPr>
            <p:nvPr/>
          </p:nvSpPr>
          <p:spPr bwMode="auto">
            <a:xfrm>
              <a:off x="593725" y="4727575"/>
              <a:ext cx="2074863" cy="1576388"/>
            </a:xfrm>
            <a:prstGeom prst="roundRect">
              <a:avLst>
                <a:gd name="adj" fmla="val 6185"/>
              </a:avLst>
            </a:prstGeom>
            <a:noFill/>
            <a:ln w="19050">
              <a:solidFill>
                <a:srgbClr val="006666"/>
              </a:solidFill>
              <a:round/>
              <a:headEnd/>
              <a:tailEnd/>
            </a:ln>
            <a:effectLst>
              <a:prstShdw prst="shdw17" dist="17961" dir="2700000">
                <a:srgbClr val="003D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" name="AutoShape 4"/>
            <p:cNvSpPr>
              <a:spLocks noChangeArrowheads="1"/>
            </p:cNvSpPr>
            <p:nvPr/>
          </p:nvSpPr>
          <p:spPr bwMode="auto">
            <a:xfrm>
              <a:off x="461963" y="3695700"/>
              <a:ext cx="3005137" cy="703263"/>
            </a:xfrm>
            <a:prstGeom prst="parallelogram">
              <a:avLst>
                <a:gd name="adj" fmla="val 96779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CCFFCC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Bottom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" name="AutoShape 8"/>
            <p:cNvSpPr>
              <a:spLocks noChangeArrowheads="1"/>
            </p:cNvSpPr>
            <p:nvPr/>
          </p:nvSpPr>
          <p:spPr bwMode="auto">
            <a:xfrm rot="16200000" flipH="1">
              <a:off x="2218532" y="3588544"/>
              <a:ext cx="1847850" cy="719137"/>
            </a:xfrm>
            <a:prstGeom prst="parallelogram">
              <a:avLst>
                <a:gd name="adj" fmla="val 94038"/>
              </a:avLst>
            </a:prstGeom>
            <a:gradFill rotWithShape="0">
              <a:gsLst>
                <a:gs pos="0">
                  <a:srgbClr val="33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3" name="AutoShape 27"/>
            <p:cNvSpPr>
              <a:spLocks noChangeArrowheads="1"/>
            </p:cNvSpPr>
            <p:nvPr/>
          </p:nvSpPr>
          <p:spPr bwMode="auto">
            <a:xfrm>
              <a:off x="604838" y="4956175"/>
              <a:ext cx="2047875" cy="1323975"/>
            </a:xfrm>
            <a:prstGeom prst="roundRect">
              <a:avLst>
                <a:gd name="adj" fmla="val 6477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4BC0E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6" name="AutoShape 29"/>
            <p:cNvSpPr>
              <a:spLocks noChangeArrowheads="1"/>
            </p:cNvSpPr>
            <p:nvPr/>
          </p:nvSpPr>
          <p:spPr bwMode="auto">
            <a:xfrm>
              <a:off x="3109913" y="3935413"/>
              <a:ext cx="2074862" cy="1576387"/>
            </a:xfrm>
            <a:prstGeom prst="roundRect">
              <a:avLst>
                <a:gd name="adj" fmla="val 6185"/>
              </a:avLst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ffectLst>
              <a:prstShdw prst="shdw17" dist="17961" dir="2700000">
                <a:srgbClr val="001F5C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7" name="AutoShape 30"/>
            <p:cNvSpPr>
              <a:spLocks noChangeArrowheads="1"/>
            </p:cNvSpPr>
            <p:nvPr/>
          </p:nvSpPr>
          <p:spPr bwMode="auto">
            <a:xfrm>
              <a:off x="5602288" y="3213100"/>
              <a:ext cx="2074862" cy="1576388"/>
            </a:xfrm>
            <a:prstGeom prst="roundRect">
              <a:avLst>
                <a:gd name="adj" fmla="val 6185"/>
              </a:avLst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>
              <a:prstShdw prst="shdw17" dist="17961" dir="2700000">
                <a:srgbClr val="3D00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" name="AutoShape 31"/>
            <p:cNvSpPr>
              <a:spLocks noChangeArrowheads="1"/>
            </p:cNvSpPr>
            <p:nvPr/>
          </p:nvSpPr>
          <p:spPr bwMode="auto">
            <a:xfrm>
              <a:off x="5632450" y="3432175"/>
              <a:ext cx="2047875" cy="1335088"/>
            </a:xfrm>
            <a:prstGeom prst="roundRect">
              <a:avLst>
                <a:gd name="adj" fmla="val 5273"/>
              </a:avLst>
            </a:prstGeom>
            <a:gradFill rotWithShape="1">
              <a:gsLst>
                <a:gs pos="0">
                  <a:srgbClr val="EFEFFA">
                    <a:alpha val="0"/>
                  </a:srgbClr>
                </a:gs>
                <a:gs pos="100000">
                  <a:srgbClr val="8183D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9" name="AutoShape 32"/>
            <p:cNvSpPr>
              <a:spLocks noChangeArrowheads="1"/>
            </p:cNvSpPr>
            <p:nvPr/>
          </p:nvSpPr>
          <p:spPr bwMode="auto">
            <a:xfrm>
              <a:off x="3148013" y="4237038"/>
              <a:ext cx="2009775" cy="1263650"/>
            </a:xfrm>
            <a:prstGeom prst="roundRect">
              <a:avLst>
                <a:gd name="adj" fmla="val 4106"/>
              </a:avLst>
            </a:prstGeom>
            <a:gradFill rotWithShape="1">
              <a:gsLst>
                <a:gs pos="0">
                  <a:srgbClr val="FAFBFF">
                    <a:alpha val="0"/>
                  </a:srgbClr>
                </a:gs>
                <a:gs pos="100000">
                  <a:srgbClr val="5485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5048250" y="2301875"/>
              <a:ext cx="3568700" cy="841375"/>
            </a:xfrm>
            <a:custGeom>
              <a:avLst/>
              <a:gdLst>
                <a:gd name="T0" fmla="*/ 0 w 2248"/>
                <a:gd name="T1" fmla="*/ 2147483647 h 530"/>
                <a:gd name="T2" fmla="*/ 2147483647 w 2248"/>
                <a:gd name="T3" fmla="*/ 2147483647 h 530"/>
                <a:gd name="T4" fmla="*/ 2147483647 w 2248"/>
                <a:gd name="T5" fmla="*/ 2147483647 h 530"/>
                <a:gd name="T6" fmla="*/ 2147483647 w 2248"/>
                <a:gd name="T7" fmla="*/ 2147483647 h 530"/>
                <a:gd name="T8" fmla="*/ 2147483647 w 2248"/>
                <a:gd name="T9" fmla="*/ 2147483647 h 530"/>
                <a:gd name="T10" fmla="*/ 2147483647 w 2248"/>
                <a:gd name="T11" fmla="*/ 0 h 530"/>
                <a:gd name="T12" fmla="*/ 2147483647 w 2248"/>
                <a:gd name="T13" fmla="*/ 2147483647 h 530"/>
                <a:gd name="T14" fmla="*/ 0 w 2248"/>
                <a:gd name="T15" fmla="*/ 2147483647 h 5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8"/>
                <a:gd name="T25" fmla="*/ 0 h 530"/>
                <a:gd name="T26" fmla="*/ 2248 w 2248"/>
                <a:gd name="T27" fmla="*/ 530 h 5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8" h="530">
                  <a:moveTo>
                    <a:pt x="0" y="94"/>
                  </a:moveTo>
                  <a:lnTo>
                    <a:pt x="300" y="374"/>
                  </a:lnTo>
                  <a:lnTo>
                    <a:pt x="1588" y="374"/>
                  </a:lnTo>
                  <a:lnTo>
                    <a:pt x="1836" y="530"/>
                  </a:lnTo>
                  <a:lnTo>
                    <a:pt x="2248" y="203"/>
                  </a:lnTo>
                  <a:lnTo>
                    <a:pt x="1025" y="0"/>
                  </a:lnTo>
                  <a:lnTo>
                    <a:pt x="1212" y="94"/>
                  </a:lnTo>
                  <a:lnTo>
                    <a:pt x="0" y="94"/>
                  </a:lnTo>
                  <a:close/>
                </a:path>
              </a:pathLst>
            </a:custGeom>
            <a:gradFill rotWithShape="0">
              <a:gsLst>
                <a:gs pos="0">
                  <a:srgbClr val="CC66FF"/>
                </a:gs>
                <a:gs pos="100000">
                  <a:srgbClr val="660066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66FF"/>
              </a:extrusionClr>
              <a:contourClr>
                <a:srgbClr val="CC66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" name="AutoShape 22"/>
            <p:cNvSpPr>
              <a:spLocks noChangeArrowheads="1"/>
            </p:cNvSpPr>
            <p:nvPr/>
          </p:nvSpPr>
          <p:spPr bwMode="auto">
            <a:xfrm rot="5400000">
              <a:off x="4693444" y="2815431"/>
              <a:ext cx="1187450" cy="471488"/>
            </a:xfrm>
            <a:prstGeom prst="parallelogram">
              <a:avLst>
                <a:gd name="adj" fmla="val 93593"/>
              </a:avLst>
            </a:prstGeom>
            <a:gradFill rotWithShape="0">
              <a:gsLst>
                <a:gs pos="0">
                  <a:srgbClr val="800080"/>
                </a:gs>
                <a:gs pos="100000">
                  <a:srgbClr val="4800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" name="AutoShape 14"/>
            <p:cNvSpPr>
              <a:spLocks noChangeArrowheads="1"/>
            </p:cNvSpPr>
            <p:nvPr/>
          </p:nvSpPr>
          <p:spPr bwMode="auto">
            <a:xfrm rot="10800000">
              <a:off x="2789238" y="2974975"/>
              <a:ext cx="2736850" cy="6477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67 w 21600"/>
                <a:gd name="T13" fmla="*/ 3667 h 21600"/>
                <a:gd name="T14" fmla="*/ 17933 w 21600"/>
                <a:gd name="T15" fmla="*/ 179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733" y="21600"/>
                  </a:lnTo>
                  <a:lnTo>
                    <a:pt x="178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CCEC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6" name="Freeform 43"/>
            <p:cNvSpPr>
              <a:spLocks/>
            </p:cNvSpPr>
            <p:nvPr/>
          </p:nvSpPr>
          <p:spPr bwMode="auto">
            <a:xfrm>
              <a:off x="473075" y="3706813"/>
              <a:ext cx="2303463" cy="685800"/>
            </a:xfrm>
            <a:custGeom>
              <a:avLst/>
              <a:gdLst>
                <a:gd name="T0" fmla="*/ 2147483647 w 1451"/>
                <a:gd name="T1" fmla="*/ 0 h 432"/>
                <a:gd name="T2" fmla="*/ 2147483647 w 1451"/>
                <a:gd name="T3" fmla="*/ 2147483647 h 432"/>
                <a:gd name="T4" fmla="*/ 2147483647 w 1451"/>
                <a:gd name="T5" fmla="*/ 2147483647 h 432"/>
                <a:gd name="T6" fmla="*/ 0 w 1451"/>
                <a:gd name="T7" fmla="*/ 2147483647 h 432"/>
                <a:gd name="T8" fmla="*/ 2147483647 w 1451"/>
                <a:gd name="T9" fmla="*/ 0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1"/>
                <a:gd name="T16" fmla="*/ 0 h 432"/>
                <a:gd name="T17" fmla="*/ 1451 w 1451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1" h="432">
                  <a:moveTo>
                    <a:pt x="418" y="0"/>
                  </a:moveTo>
                  <a:lnTo>
                    <a:pt x="1451" y="2"/>
                  </a:lnTo>
                  <a:lnTo>
                    <a:pt x="1450" y="428"/>
                  </a:lnTo>
                  <a:lnTo>
                    <a:pt x="0" y="432"/>
                  </a:lnTo>
                  <a:lnTo>
                    <a:pt x="418" y="0"/>
                  </a:lnTo>
                  <a:close/>
                </a:path>
              </a:pathLst>
            </a:custGeom>
            <a:noFill/>
            <a:ln w="2857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7" name="Freeform 44"/>
            <p:cNvSpPr>
              <a:spLocks/>
            </p:cNvSpPr>
            <p:nvPr/>
          </p:nvSpPr>
          <p:spPr bwMode="auto">
            <a:xfrm>
              <a:off x="2806700" y="2967038"/>
              <a:ext cx="2698750" cy="644525"/>
            </a:xfrm>
            <a:custGeom>
              <a:avLst/>
              <a:gdLst>
                <a:gd name="T0" fmla="*/ 2147483647 w 1700"/>
                <a:gd name="T1" fmla="*/ 2147483647 h 406"/>
                <a:gd name="T2" fmla="*/ 2147483647 w 1700"/>
                <a:gd name="T3" fmla="*/ 0 h 406"/>
                <a:gd name="T4" fmla="*/ 2147483647 w 1700"/>
                <a:gd name="T5" fmla="*/ 2147483647 h 406"/>
                <a:gd name="T6" fmla="*/ 0 w 1700"/>
                <a:gd name="T7" fmla="*/ 2147483647 h 406"/>
                <a:gd name="T8" fmla="*/ 2147483647 w 1700"/>
                <a:gd name="T9" fmla="*/ 2147483647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0"/>
                <a:gd name="T16" fmla="*/ 0 h 406"/>
                <a:gd name="T17" fmla="*/ 1700 w 170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0" h="406">
                  <a:moveTo>
                    <a:pt x="290" y="6"/>
                  </a:moveTo>
                  <a:lnTo>
                    <a:pt x="1396" y="0"/>
                  </a:lnTo>
                  <a:lnTo>
                    <a:pt x="1700" y="406"/>
                  </a:lnTo>
                  <a:lnTo>
                    <a:pt x="0" y="406"/>
                  </a:lnTo>
                  <a:lnTo>
                    <a:pt x="290" y="6"/>
                  </a:lnTo>
                  <a:close/>
                </a:path>
              </a:pathLst>
            </a:custGeom>
            <a:noFill/>
            <a:ln w="2857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8" name="Freeform 45"/>
            <p:cNvSpPr>
              <a:spLocks/>
            </p:cNvSpPr>
            <p:nvPr/>
          </p:nvSpPr>
          <p:spPr bwMode="auto">
            <a:xfrm>
              <a:off x="5057775" y="2278063"/>
              <a:ext cx="3540125" cy="857250"/>
            </a:xfrm>
            <a:custGeom>
              <a:avLst/>
              <a:gdLst>
                <a:gd name="T0" fmla="*/ 0 w 2230"/>
                <a:gd name="T1" fmla="*/ 2147483647 h 540"/>
                <a:gd name="T2" fmla="*/ 2147483647 w 2230"/>
                <a:gd name="T3" fmla="*/ 2147483647 h 540"/>
                <a:gd name="T4" fmla="*/ 2147483647 w 2230"/>
                <a:gd name="T5" fmla="*/ 2147483647 h 540"/>
                <a:gd name="T6" fmla="*/ 2147483647 w 2230"/>
                <a:gd name="T7" fmla="*/ 2147483647 h 540"/>
                <a:gd name="T8" fmla="*/ 2147483647 w 2230"/>
                <a:gd name="T9" fmla="*/ 2147483647 h 540"/>
                <a:gd name="T10" fmla="*/ 2147483647 w 2230"/>
                <a:gd name="T11" fmla="*/ 0 h 540"/>
                <a:gd name="T12" fmla="*/ 2147483647 w 2230"/>
                <a:gd name="T13" fmla="*/ 2147483647 h 540"/>
                <a:gd name="T14" fmla="*/ 0 w 2230"/>
                <a:gd name="T15" fmla="*/ 2147483647 h 5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0"/>
                <a:gd name="T25" fmla="*/ 0 h 540"/>
                <a:gd name="T26" fmla="*/ 2230 w 2230"/>
                <a:gd name="T27" fmla="*/ 540 h 5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0" h="540">
                  <a:moveTo>
                    <a:pt x="0" y="98"/>
                  </a:moveTo>
                  <a:lnTo>
                    <a:pt x="281" y="370"/>
                  </a:lnTo>
                  <a:lnTo>
                    <a:pt x="1570" y="374"/>
                  </a:lnTo>
                  <a:lnTo>
                    <a:pt x="1818" y="540"/>
                  </a:lnTo>
                  <a:lnTo>
                    <a:pt x="2230" y="226"/>
                  </a:lnTo>
                  <a:lnTo>
                    <a:pt x="1007" y="0"/>
                  </a:lnTo>
                  <a:lnTo>
                    <a:pt x="1192" y="101"/>
                  </a:lnTo>
                  <a:lnTo>
                    <a:pt x="0" y="98"/>
                  </a:lnTo>
                  <a:close/>
                </a:path>
              </a:pathLst>
            </a:custGeom>
            <a:noFill/>
            <a:ln w="2857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pic>
          <p:nvPicPr>
            <p:cNvPr id="79" name="Picture 23" descr="p_12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2636838"/>
              <a:ext cx="1619250" cy="1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920750" y="3175000"/>
              <a:ext cx="15128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ko-KR" sz="2400" b="1" dirty="0" smtClean="0">
                  <a:solidFill>
                    <a:srgbClr val="000000"/>
                  </a:solidFill>
                  <a:latin typeface="+mj-lt"/>
                  <a:ea typeface="HY헤드라인M"/>
                  <a:cs typeface="HY헤드라인M"/>
                </a:rPr>
                <a:t>Communication</a:t>
              </a:r>
            </a:p>
            <a:p>
              <a:pPr algn="ctr" eaLnBrk="1" hangingPunct="1"/>
              <a:r>
                <a:rPr lang="en-US" altLang="ko-KR" sz="2400" b="1" dirty="0" smtClean="0">
                  <a:solidFill>
                    <a:srgbClr val="000000"/>
                  </a:solidFill>
                  <a:latin typeface="+mj-lt"/>
                  <a:ea typeface="HY헤드라인M"/>
                  <a:cs typeface="HY헤드라인M"/>
                </a:rPr>
                <a:t> Setup</a:t>
              </a:r>
              <a:endParaRPr lang="en-US" altLang="ko-KR" sz="2400" b="1" dirty="0">
                <a:solidFill>
                  <a:srgbClr val="000000"/>
                </a:solidFill>
                <a:latin typeface="+mj-lt"/>
                <a:ea typeface="HY헤드라인M"/>
                <a:cs typeface="HY헤드라인M"/>
              </a:endParaRPr>
            </a:p>
          </p:txBody>
        </p:sp>
        <p:pic>
          <p:nvPicPr>
            <p:cNvPr id="81" name="Picture 24" descr="p_12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225" y="1933575"/>
              <a:ext cx="1619250" cy="161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5" descr="p_12_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175" y="1125538"/>
              <a:ext cx="1619250" cy="1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3371850" y="2484438"/>
              <a:ext cx="1512888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smtClean="0">
                  <a:solidFill>
                    <a:srgbClr val="000000"/>
                  </a:solidFill>
                  <a:latin typeface="+mj-lt"/>
                  <a:ea typeface="HY헤드라인M"/>
                  <a:cs typeface="HY헤드라인M"/>
                </a:rPr>
                <a:t>Energy </a:t>
              </a:r>
            </a:p>
            <a:p>
              <a:pPr algn="ctr" eaLnBrk="1" hangingPunct="1"/>
              <a:r>
                <a:rPr lang="en-US" altLang="zh-CN" sz="2400" b="1" dirty="0" smtClean="0">
                  <a:solidFill>
                    <a:srgbClr val="000000"/>
                  </a:solidFill>
                  <a:latin typeface="+mj-lt"/>
                  <a:ea typeface="HY헤드라인M"/>
                  <a:cs typeface="HY헤드라인M"/>
                </a:rPr>
                <a:t>Measurement </a:t>
              </a:r>
            </a:p>
            <a:p>
              <a:pPr algn="ctr" eaLnBrk="1" hangingPunct="1"/>
              <a:r>
                <a:rPr lang="en-US" altLang="zh-CN" sz="2400" b="1" dirty="0" smtClean="0">
                  <a:solidFill>
                    <a:srgbClr val="000000"/>
                  </a:solidFill>
                  <a:latin typeface="+mj-lt"/>
                  <a:ea typeface="HY헤드라인M"/>
                  <a:cs typeface="HY헤드라인M"/>
                </a:rPr>
                <a:t>Definition</a:t>
              </a:r>
              <a:endParaRPr lang="en-US" altLang="ko-KR" sz="2400" b="1" dirty="0">
                <a:solidFill>
                  <a:srgbClr val="000000"/>
                </a:solidFill>
                <a:latin typeface="+mj-lt"/>
                <a:ea typeface="HY헤드라인M"/>
                <a:cs typeface="HY헤드라인M"/>
              </a:endParaRPr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5772150" y="1557338"/>
              <a:ext cx="1512888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ko-KR" sz="2400" b="1" dirty="0" smtClean="0">
                  <a:solidFill>
                    <a:srgbClr val="000000"/>
                  </a:solidFill>
                  <a:latin typeface="+mj-lt"/>
                  <a:ea typeface="HY헤드라인M"/>
                  <a:cs typeface="HY헤드라인M"/>
                </a:rPr>
                <a:t>Power Quality </a:t>
              </a:r>
            </a:p>
            <a:p>
              <a:pPr algn="ctr" eaLnBrk="1" hangingPunct="1"/>
              <a:r>
                <a:rPr lang="en-US" altLang="ko-KR" sz="2400" b="1" dirty="0" smtClean="0">
                  <a:solidFill>
                    <a:srgbClr val="000000"/>
                  </a:solidFill>
                  <a:latin typeface="+mj-lt"/>
                  <a:ea typeface="HY헤드라인M"/>
                  <a:cs typeface="HY헤드라인M"/>
                </a:rPr>
                <a:t>Settings</a:t>
              </a:r>
              <a:endParaRPr lang="en-US" altLang="ko-KR" sz="2400" b="1" dirty="0">
                <a:solidFill>
                  <a:srgbClr val="000000"/>
                </a:solidFill>
                <a:latin typeface="+mj-lt"/>
                <a:ea typeface="HY헤드라인M"/>
                <a:cs typeface="HY헤드라인M"/>
              </a:endParaRPr>
            </a:p>
          </p:txBody>
        </p:sp>
      </p:grp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273133" y="7168109"/>
            <a:ext cx="2087465" cy="177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ko-KR" sz="2000" b="1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Physical Layer: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Station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Site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Device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Data Point</a:t>
            </a:r>
          </a:p>
          <a:p>
            <a:pPr eaLnBrk="1" hangingPunct="1"/>
            <a:r>
              <a:rPr lang="en-US" altLang="ko-KR" sz="2000" dirty="0" err="1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Datalog</a:t>
            </a:r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Source</a:t>
            </a:r>
            <a:endParaRPr lang="en-US" altLang="ko-KR" sz="2000" dirty="0">
              <a:solidFill>
                <a:srgbClr val="000000"/>
              </a:solidFill>
              <a:latin typeface="+mj-lt"/>
              <a:ea typeface="HY헤드라인M"/>
              <a:cs typeface="HY헤드라인M"/>
            </a:endParaRPr>
          </a:p>
        </p:txBody>
      </p:sp>
      <p:sp>
        <p:nvSpPr>
          <p:cNvPr id="86" name="Rectangle 35"/>
          <p:cNvSpPr>
            <a:spLocks noChangeArrowheads="1"/>
          </p:cNvSpPr>
          <p:nvPr/>
        </p:nvSpPr>
        <p:spPr bwMode="auto">
          <a:xfrm>
            <a:off x="5638800" y="6065227"/>
            <a:ext cx="2087465" cy="177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ko-KR" sz="2000" b="1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Logic Layer: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Energy Group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Energy Node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Link Device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Energy Source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Demand Source</a:t>
            </a:r>
            <a:endParaRPr lang="en-US" altLang="ko-KR" sz="2000" dirty="0">
              <a:solidFill>
                <a:srgbClr val="000000"/>
              </a:solidFill>
              <a:latin typeface="+mj-lt"/>
              <a:ea typeface="HY헤드라인M"/>
              <a:cs typeface="HY헤드라인M"/>
            </a:endParaRPr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8675814" y="5067300"/>
            <a:ext cx="2087465" cy="177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ko-KR" sz="2000" b="1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Logic Layer: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PQ Group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PQ Node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Link Device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V Nominal</a:t>
            </a:r>
          </a:p>
          <a:p>
            <a:pPr eaLnBrk="1" hangingPunct="1"/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HY헤드라인M"/>
                <a:cs typeface="HY헤드라인M"/>
              </a:rPr>
              <a:t>Harmonic Limit</a:t>
            </a:r>
            <a:endParaRPr lang="en-US" altLang="ko-KR" sz="2000" dirty="0">
              <a:solidFill>
                <a:srgbClr val="000000"/>
              </a:solidFill>
              <a:latin typeface="+mj-lt"/>
              <a:ea typeface="HY헤드라인M"/>
              <a:cs typeface="HY헤드라인M"/>
            </a:endParaRP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5066532" y="8115300"/>
            <a:ext cx="2596708" cy="7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B050"/>
                </a:solidFill>
                <a:latin typeface="+mj-lt"/>
                <a:ea typeface="HY헤드라인M"/>
                <a:cs typeface="HY헤드라인M"/>
              </a:rPr>
              <a:t>for Energy Meters</a:t>
            </a:r>
            <a:endParaRPr lang="en-US" altLang="ko-KR" sz="2400" b="1" dirty="0">
              <a:solidFill>
                <a:srgbClr val="00B050"/>
              </a:solidFill>
              <a:latin typeface="+mj-lt"/>
              <a:ea typeface="HY헤드라인M"/>
              <a:cs typeface="HY헤드라인M"/>
            </a:endParaRPr>
          </a:p>
        </p:txBody>
      </p:sp>
      <p:sp>
        <p:nvSpPr>
          <p:cNvPr id="89" name="Rectangle 37"/>
          <p:cNvSpPr>
            <a:spLocks noChangeArrowheads="1"/>
          </p:cNvSpPr>
          <p:nvPr/>
        </p:nvSpPr>
        <p:spPr bwMode="auto">
          <a:xfrm>
            <a:off x="8215561" y="7032441"/>
            <a:ext cx="2547717" cy="11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sz="2400" b="1" dirty="0" smtClean="0">
                <a:solidFill>
                  <a:srgbClr val="00B050"/>
                </a:solidFill>
                <a:latin typeface="+mj-lt"/>
                <a:ea typeface="HY헤드라인M"/>
                <a:cs typeface="HY헤드라인M"/>
              </a:rPr>
              <a:t>for PQ Analyzers</a:t>
            </a:r>
            <a:endParaRPr lang="en-US" altLang="ko-KR" sz="2400" b="1" dirty="0">
              <a:solidFill>
                <a:srgbClr val="00B050"/>
              </a:solidFill>
              <a:latin typeface="+mj-lt"/>
              <a:ea typeface="HY헤드라인M"/>
              <a:cs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0732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69" y="3507240"/>
            <a:ext cx="5668690" cy="4178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83" y="4276877"/>
            <a:ext cx="3466772" cy="192733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Communication Settings 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12" y="2431227"/>
            <a:ext cx="375388" cy="375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" y="2360160"/>
            <a:ext cx="12839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dirty="0" smtClean="0"/>
              <a:t>Starting       </a:t>
            </a:r>
            <a:r>
              <a:rPr lang="en-US" altLang="zh-CN" dirty="0" err="1" smtClean="0"/>
              <a:t>PecConfig</a:t>
            </a:r>
            <a:r>
              <a:rPr lang="en-US" altLang="zh-CN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4906" y="4517357"/>
            <a:ext cx="1524000" cy="1244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8859631" y="4762500"/>
            <a:ext cx="1973648" cy="303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8391385" y="5674985"/>
            <a:ext cx="910732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6300" y="2933700"/>
            <a:ext cx="12839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 smtClean="0"/>
              <a:t>Double-click </a:t>
            </a:r>
            <a:r>
              <a:rPr lang="en-US" altLang="zh-CN" dirty="0"/>
              <a:t>the </a:t>
            </a:r>
            <a:r>
              <a:rPr lang="en-US" altLang="zh-CN" b="1" dirty="0" err="1"/>
              <a:t>PecAssistant</a:t>
            </a:r>
            <a:r>
              <a:rPr lang="en-US" altLang="zh-CN" dirty="0"/>
              <a:t> icon on the desktop and click </a:t>
            </a:r>
            <a:r>
              <a:rPr lang="en-US" altLang="zh-CN" b="1" dirty="0" err="1"/>
              <a:t>PecConfig</a:t>
            </a:r>
            <a:r>
              <a:rPr lang="en-US" altLang="zh-CN" dirty="0"/>
              <a:t>.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4152" y="7683669"/>
            <a:ext cx="128397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</a:t>
            </a:r>
            <a:r>
              <a:rPr lang="en-US" altLang="zh-CN" b="1" dirty="0"/>
              <a:t>Start &gt; All Programs &gt; </a:t>
            </a:r>
            <a:r>
              <a:rPr lang="en-US" altLang="zh-CN" b="1" dirty="0" err="1" smtClean="0"/>
              <a:t>iEMS</a:t>
            </a:r>
            <a:r>
              <a:rPr lang="en-US" altLang="zh-CN" b="1" dirty="0" smtClean="0"/>
              <a:t> </a:t>
            </a:r>
            <a:r>
              <a:rPr lang="en-US" altLang="zh-CN" b="1" dirty="0"/>
              <a:t>V3.6 &gt; System Configuration </a:t>
            </a:r>
            <a:r>
              <a:rPr lang="en-US" altLang="zh-CN" b="1" dirty="0" smtClean="0"/>
              <a:t>Module </a:t>
            </a:r>
            <a:r>
              <a:rPr lang="en-US" altLang="zh-CN" b="1" dirty="0"/>
              <a:t>&gt; </a:t>
            </a:r>
            <a:r>
              <a:rPr lang="en-US" altLang="zh-CN" b="1" dirty="0" err="1" smtClean="0"/>
              <a:t>PecConfig</a:t>
            </a:r>
            <a:r>
              <a:rPr lang="en-US" altLang="zh-CN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Navigate to the </a:t>
            </a:r>
            <a:r>
              <a:rPr lang="en-US" altLang="zh-CN" b="1" dirty="0" smtClean="0"/>
              <a:t>D:\CET\Common </a:t>
            </a:r>
            <a:r>
              <a:rPr lang="en-US" altLang="zh-CN" dirty="0" smtClean="0"/>
              <a:t>folder, and double-click </a:t>
            </a:r>
            <a:r>
              <a:rPr lang="en-US" altLang="zh-CN" b="1" dirty="0" smtClean="0"/>
              <a:t>PecConfig.exe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0820400" y="3937038"/>
            <a:ext cx="2766359" cy="1358862"/>
          </a:xfrm>
          <a:prstGeom prst="wedgeRoundRectCallout">
            <a:avLst>
              <a:gd name="adj1" fmla="val -65062"/>
              <a:gd name="adj2" fmla="val 56098"/>
              <a:gd name="adj3" fmla="val 16667"/>
            </a:avLst>
          </a:prstGeom>
          <a:solidFill>
            <a:srgbClr val="CCFF99"/>
          </a:solidFill>
          <a:ln w="28575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altLang="zh-CN" sz="2400" dirty="0" smtClean="0"/>
              <a:t>Use Name: ROOT </a:t>
            </a:r>
          </a:p>
          <a:p>
            <a:pPr lvl="0"/>
            <a:r>
              <a:rPr lang="en-US" altLang="zh-CN" sz="2400" dirty="0" smtClean="0"/>
              <a:t>Password: </a:t>
            </a:r>
          </a:p>
          <a:p>
            <a:pPr lvl="0"/>
            <a:r>
              <a:rPr lang="en-US" altLang="zh-CN" sz="2400" dirty="0" smtClean="0"/>
              <a:t>Then click </a:t>
            </a:r>
            <a:r>
              <a:rPr lang="en-US" altLang="zh-CN" sz="2400" b="1" dirty="0" smtClean="0"/>
              <a:t>OK</a:t>
            </a:r>
            <a:r>
              <a:rPr lang="en-US" altLang="zh-CN" sz="2400" dirty="0" smtClean="0"/>
              <a:t>.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1235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3" y="2360160"/>
            <a:ext cx="13104585" cy="70505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Communication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142" y="2712340"/>
            <a:ext cx="4712058" cy="35596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330021" y="2552699"/>
            <a:ext cx="4603273" cy="1201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152" y="9225566"/>
            <a:ext cx="13082049" cy="1980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320967" y="3086100"/>
            <a:ext cx="1965033" cy="4557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2341231" y="3086100"/>
            <a:ext cx="11041969" cy="6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819400" y="1714500"/>
            <a:ext cx="1655763" cy="698170"/>
          </a:xfrm>
          <a:prstGeom prst="cloudCallout">
            <a:avLst>
              <a:gd name="adj1" fmla="val -43769"/>
              <a:gd name="adj2" fmla="val 70000"/>
            </a:avLst>
          </a:prstGeom>
          <a:solidFill>
            <a:srgbClr val="99FFA5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標楷體" panose="03000509000000000000" pitchFamily="65" charset="-120"/>
              </a:rPr>
              <a:t>Menu</a:t>
            </a:r>
            <a:endParaRPr lang="zh-CN" altLang="en-US" dirty="0">
              <a:ea typeface="標楷體" panose="03000509000000000000" pitchFamily="65" charset="-120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4953000" y="2057937"/>
            <a:ext cx="2037191" cy="698170"/>
          </a:xfrm>
          <a:prstGeom prst="cloudCallout">
            <a:avLst>
              <a:gd name="adj1" fmla="val -43769"/>
              <a:gd name="adj2" fmla="val 70000"/>
            </a:avLst>
          </a:prstGeom>
          <a:solidFill>
            <a:srgbClr val="99FFA5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標楷體" panose="03000509000000000000" pitchFamily="65" charset="-120"/>
              </a:rPr>
              <a:t>Toolbar</a:t>
            </a:r>
            <a:endParaRPr lang="zh-CN" altLang="en-US" dirty="0">
              <a:ea typeface="標楷體" panose="03000509000000000000" pitchFamily="65" charset="-12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9670606" y="5133732"/>
            <a:ext cx="3016694" cy="1105612"/>
          </a:xfrm>
          <a:prstGeom prst="cloudCallout">
            <a:avLst>
              <a:gd name="adj1" fmla="val 71499"/>
              <a:gd name="adj2" fmla="val -73278"/>
            </a:avLst>
          </a:prstGeom>
          <a:solidFill>
            <a:srgbClr val="99FFA5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標楷體" panose="03000509000000000000" pitchFamily="65" charset="-120"/>
              </a:rPr>
              <a:t>Display area</a:t>
            </a:r>
            <a:endParaRPr lang="zh-CN" altLang="en-US" dirty="0">
              <a:ea typeface="標楷體" panose="03000509000000000000" pitchFamily="65" charset="-120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451029" y="7945387"/>
            <a:ext cx="2292171" cy="698170"/>
          </a:xfrm>
          <a:prstGeom prst="cloudCallout">
            <a:avLst>
              <a:gd name="adj1" fmla="val -17148"/>
              <a:gd name="adj2" fmla="val -88641"/>
            </a:avLst>
          </a:prstGeom>
          <a:solidFill>
            <a:srgbClr val="99FFA5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標楷體" panose="03000509000000000000" pitchFamily="65" charset="-120"/>
              </a:rPr>
              <a:t>Setup Pane</a:t>
            </a:r>
            <a:endParaRPr lang="zh-CN" altLang="en-US" dirty="0">
              <a:ea typeface="標楷體" panose="03000509000000000000" pitchFamily="65" charset="-120"/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5496504" y="8267700"/>
            <a:ext cx="2037191" cy="698170"/>
          </a:xfrm>
          <a:prstGeom prst="cloudCallout">
            <a:avLst>
              <a:gd name="adj1" fmla="val -54516"/>
              <a:gd name="adj2" fmla="val 103204"/>
            </a:avLst>
          </a:prstGeom>
          <a:solidFill>
            <a:srgbClr val="99FFA5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標楷體" panose="03000509000000000000" pitchFamily="65" charset="-120"/>
              </a:rPr>
              <a:t>Status bar</a:t>
            </a:r>
            <a:endParaRPr lang="zh-CN" altLang="en-US" dirty="0">
              <a:ea typeface="標楷體" panose="03000509000000000000" pitchFamily="65" charset="-12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38200" y="3547068"/>
            <a:ext cx="1143000" cy="1486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572036" y="6995683"/>
            <a:ext cx="1485363" cy="13516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572037" y="7163337"/>
            <a:ext cx="1485363" cy="13516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558" y="7048500"/>
            <a:ext cx="1824280" cy="184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923" y="3398295"/>
            <a:ext cx="1827677" cy="2166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923" y="5664021"/>
            <a:ext cx="1832832" cy="1264022"/>
          </a:xfrm>
          <a:prstGeom prst="rect">
            <a:avLst/>
          </a:prstGeom>
        </p:spPr>
      </p:pic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2036431" y="3495615"/>
            <a:ext cx="968375" cy="266700"/>
          </a:xfrm>
          <a:prstGeom prst="rightArrow">
            <a:avLst>
              <a:gd name="adj1" fmla="val 50000"/>
              <a:gd name="adj2" fmla="val 50213"/>
            </a:avLst>
          </a:prstGeom>
          <a:solidFill>
            <a:srgbClr val="B1FFBA"/>
          </a:solidFill>
          <a:ln w="3810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 rot="20073229">
            <a:off x="2075659" y="6717047"/>
            <a:ext cx="880341" cy="266700"/>
          </a:xfrm>
          <a:prstGeom prst="rightArrow">
            <a:avLst>
              <a:gd name="adj1" fmla="val 50000"/>
              <a:gd name="adj2" fmla="val 50213"/>
            </a:avLst>
          </a:prstGeom>
          <a:solidFill>
            <a:srgbClr val="B1FFBA"/>
          </a:solidFill>
          <a:ln w="3810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 rot="820752">
            <a:off x="2096037" y="7214853"/>
            <a:ext cx="880341" cy="266700"/>
          </a:xfrm>
          <a:prstGeom prst="rightArrow">
            <a:avLst>
              <a:gd name="adj1" fmla="val 50000"/>
              <a:gd name="adj2" fmla="val 50213"/>
            </a:avLst>
          </a:prstGeom>
          <a:solidFill>
            <a:srgbClr val="B1FFBA"/>
          </a:solidFill>
          <a:ln w="3810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1865539" y="323679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879242" y="6694522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1892121" y="732988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855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15" grpId="0" animBg="1"/>
      <p:bldP spid="1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Communication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360160"/>
            <a:ext cx="13144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altLang="zh-CN" dirty="0" smtClean="0"/>
              <a:t>Add a Station. Click </a:t>
            </a:r>
            <a:r>
              <a:rPr lang="en-US" altLang="zh-CN" b="1" dirty="0" smtClean="0"/>
              <a:t>Station Setup</a:t>
            </a:r>
            <a:r>
              <a:rPr lang="en-US" altLang="zh-CN" dirty="0" smtClean="0"/>
              <a:t>, then click </a:t>
            </a:r>
            <a:r>
              <a:rPr lang="en-US" altLang="zh-CN" b="1" dirty="0" smtClean="0"/>
              <a:t>Node</a:t>
            </a:r>
            <a:r>
              <a:rPr lang="en-US" altLang="zh-CN" dirty="0" smtClean="0"/>
              <a:t>, the </a:t>
            </a:r>
            <a:r>
              <a:rPr lang="en-US" altLang="zh-CN" b="1" dirty="0" smtClean="0"/>
              <a:t>Communication Station Setup</a:t>
            </a:r>
            <a:r>
              <a:rPr lang="en-US" altLang="zh-CN" dirty="0" smtClean="0"/>
              <a:t> window appears. Input the </a:t>
            </a:r>
            <a:r>
              <a:rPr lang="en-US" altLang="zh-CN" b="1" dirty="0" smtClean="0"/>
              <a:t>Name </a:t>
            </a:r>
            <a:r>
              <a:rPr lang="en-US" altLang="zh-CN" dirty="0" smtClean="0"/>
              <a:t>and choose the corresponding </a:t>
            </a:r>
            <a:r>
              <a:rPr lang="en-US" altLang="zh-CN" b="1" dirty="0" smtClean="0"/>
              <a:t>Time </a:t>
            </a:r>
            <a:r>
              <a:rPr lang="en-US" altLang="zh-CN" b="1" dirty="0"/>
              <a:t>Z</a:t>
            </a:r>
            <a:r>
              <a:rPr lang="en-US" altLang="zh-CN" b="1" dirty="0" smtClean="0"/>
              <a:t>one</a:t>
            </a:r>
            <a:r>
              <a:rPr lang="en-US" altLang="zh-CN" dirty="0" smtClean="0"/>
              <a:t>. Then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  </a:t>
            </a:r>
          </a:p>
          <a:p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729339"/>
            <a:ext cx="5956686" cy="48431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92721" y="4472364"/>
            <a:ext cx="1212185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699011" y="4857764"/>
            <a:ext cx="4426189" cy="304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9156879" y="8064858"/>
            <a:ext cx="1001805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3695700"/>
            <a:ext cx="3617893" cy="42840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75705" y="4331058"/>
            <a:ext cx="743257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375905" y="5219700"/>
            <a:ext cx="1212185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665102" y="5229802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133033" y="401564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077200" y="4485243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11201400" y="4878601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9543481" y="7756052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5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282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25621"/>
            <a:ext cx="10439400" cy="61549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Communication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156" y="2353704"/>
            <a:ext cx="13236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en-US" altLang="zh-CN" dirty="0" smtClean="0"/>
              <a:t>Setup System Network</a:t>
            </a:r>
            <a:r>
              <a:rPr lang="en-US" altLang="zh-CN" dirty="0"/>
              <a:t>. Click </a:t>
            </a:r>
            <a:r>
              <a:rPr lang="en-US" altLang="zh-CN" b="1" dirty="0" smtClean="0"/>
              <a:t>System Network</a:t>
            </a:r>
            <a:r>
              <a:rPr lang="en-US" altLang="zh-CN" dirty="0" smtClean="0"/>
              <a:t>, </a:t>
            </a:r>
            <a:r>
              <a:rPr lang="en-US" altLang="zh-CN" dirty="0"/>
              <a:t>then </a:t>
            </a:r>
            <a:r>
              <a:rPr lang="en-US" altLang="zh-CN" dirty="0" smtClean="0"/>
              <a:t>double-click the node, the </a:t>
            </a:r>
            <a:r>
              <a:rPr lang="en-US" altLang="zh-CN" b="1" dirty="0" smtClean="0"/>
              <a:t>Properties </a:t>
            </a:r>
            <a:r>
              <a:rPr lang="en-US" altLang="zh-CN" dirty="0" smtClean="0"/>
              <a:t>window </a:t>
            </a:r>
            <a:r>
              <a:rPr lang="en-US" altLang="zh-CN" dirty="0"/>
              <a:t>appears. Input </a:t>
            </a:r>
            <a:r>
              <a:rPr lang="en-US" altLang="zh-CN" dirty="0" smtClean="0"/>
              <a:t>the </a:t>
            </a:r>
            <a:r>
              <a:rPr lang="en-US" altLang="zh-CN" b="1" dirty="0" smtClean="0"/>
              <a:t>Name</a:t>
            </a:r>
            <a:r>
              <a:rPr lang="en-US" altLang="zh-CN" dirty="0" smtClean="0"/>
              <a:t>, </a:t>
            </a:r>
            <a:r>
              <a:rPr lang="en-US" altLang="zh-CN" b="1" dirty="0" smtClean="0"/>
              <a:t>Computer</a:t>
            </a:r>
            <a:r>
              <a:rPr lang="en-US" altLang="zh-CN" dirty="0" smtClean="0"/>
              <a:t>, </a:t>
            </a:r>
            <a:r>
              <a:rPr lang="en-US" altLang="zh-CN" b="1" dirty="0" smtClean="0"/>
              <a:t>IP</a:t>
            </a:r>
            <a:r>
              <a:rPr lang="en-US" altLang="zh-CN" dirty="0" smtClean="0"/>
              <a:t>. Choose the </a:t>
            </a:r>
            <a:r>
              <a:rPr lang="en-US" altLang="zh-CN" b="1" dirty="0" smtClean="0"/>
              <a:t>Node Type </a:t>
            </a:r>
            <a:r>
              <a:rPr lang="en-US" altLang="zh-CN" dirty="0" smtClean="0"/>
              <a:t>and </a:t>
            </a:r>
            <a:r>
              <a:rPr lang="en-US" altLang="zh-CN" b="1" dirty="0" smtClean="0"/>
              <a:t>Station</a:t>
            </a:r>
            <a:r>
              <a:rPr lang="en-US" altLang="zh-CN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53165"/>
            <a:ext cx="3597082" cy="49634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16006" y="5852920"/>
            <a:ext cx="3276599" cy="1363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5146550" y="7632342"/>
            <a:ext cx="3144097" cy="229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802667" y="9042579"/>
            <a:ext cx="827938" cy="229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5924952" y="4964605"/>
            <a:ext cx="1212185" cy="229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5922242" y="5278476"/>
            <a:ext cx="1212185" cy="229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5912705" y="8205071"/>
            <a:ext cx="1466744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282521" y="4072299"/>
            <a:ext cx="1212185" cy="208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577921" y="405328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7199163" y="4941922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7199163" y="5270142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8469879" y="6521705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5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8418363" y="7607658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6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7467474" y="8202041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7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6513363" y="9019159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8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4278138"/>
            <a:ext cx="7924800" cy="192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1658600" y="4231438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8713088" y="4966431"/>
            <a:ext cx="4737948" cy="1320069"/>
          </a:xfrm>
          <a:prstGeom prst="wedgeRoundRectCallout">
            <a:avLst>
              <a:gd name="adj1" fmla="val -38957"/>
              <a:gd name="adj2" fmla="val -84208"/>
              <a:gd name="adj3" fmla="val 16667"/>
            </a:avLst>
          </a:prstGeom>
          <a:solidFill>
            <a:srgbClr val="CCFF99"/>
          </a:solidFill>
          <a:ln w="28575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The node referring to the local </a:t>
            </a:r>
          </a:p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machine is created automatically </a:t>
            </a:r>
          </a:p>
          <a:p>
            <a:pPr algn="ctr"/>
            <a:r>
              <a:rPr lang="en-US" altLang="zh-CN" dirty="0" smtClean="0">
                <a:ea typeface="DFKai-SB" panose="03000509000000000000" pitchFamily="65" charset="-120"/>
              </a:rPr>
              <a:t>after adding a station.</a:t>
            </a:r>
            <a:endParaRPr lang="zh-CN" altLang="en-US" dirty="0"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72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34072"/>
            <a:ext cx="9476190" cy="48380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Communication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156" y="2353704"/>
            <a:ext cx="12779644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altLang="zh-CN" dirty="0" smtClean="0"/>
              <a:t>Add a Site</a:t>
            </a:r>
            <a:r>
              <a:rPr lang="en-US" altLang="zh-CN" dirty="0"/>
              <a:t>. Click </a:t>
            </a:r>
            <a:r>
              <a:rPr lang="en-US" altLang="zh-CN" b="1" dirty="0" smtClean="0"/>
              <a:t>Communication </a:t>
            </a:r>
            <a:r>
              <a:rPr lang="en-US" altLang="zh-CN" b="1" dirty="0"/>
              <a:t>Setup</a:t>
            </a:r>
            <a:r>
              <a:rPr lang="en-US" altLang="zh-CN" dirty="0"/>
              <a:t>, then click </a:t>
            </a:r>
            <a:r>
              <a:rPr lang="en-US" altLang="zh-CN" b="1" dirty="0"/>
              <a:t>Node</a:t>
            </a:r>
            <a:r>
              <a:rPr lang="en-US" altLang="zh-CN" dirty="0"/>
              <a:t>, the </a:t>
            </a:r>
            <a:r>
              <a:rPr lang="en-US" altLang="zh-CN" b="1" dirty="0" smtClean="0"/>
              <a:t>Site Properties </a:t>
            </a:r>
            <a:r>
              <a:rPr lang="en-US" altLang="zh-CN" dirty="0" smtClean="0"/>
              <a:t>window </a:t>
            </a:r>
            <a:r>
              <a:rPr lang="en-US" altLang="zh-CN" dirty="0"/>
              <a:t>appears. </a:t>
            </a:r>
            <a:r>
              <a:rPr lang="en-US" altLang="zh-CN" dirty="0" smtClean="0"/>
              <a:t>Input the </a:t>
            </a:r>
            <a:r>
              <a:rPr lang="en-US" altLang="zh-CN" b="1" dirty="0" smtClean="0"/>
              <a:t>Site Name</a:t>
            </a:r>
            <a:r>
              <a:rPr lang="en-US" altLang="zh-CN" dirty="0" smtClean="0"/>
              <a:t>, chose the corresponding </a:t>
            </a:r>
            <a:r>
              <a:rPr lang="en-US" altLang="zh-CN" b="1" dirty="0" smtClean="0"/>
              <a:t>Driver Type</a:t>
            </a:r>
            <a:r>
              <a:rPr lang="en-US" altLang="zh-CN" dirty="0" smtClean="0"/>
              <a:t>, select the </a:t>
            </a:r>
            <a:r>
              <a:rPr lang="en-US" altLang="zh-CN" b="1" dirty="0" smtClean="0"/>
              <a:t>communication parameters </a:t>
            </a:r>
            <a:r>
              <a:rPr lang="en-US" altLang="zh-CN" dirty="0" smtClean="0"/>
              <a:t>according to the network and device settings.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      Example:  Modbus Protocol, </a:t>
            </a:r>
            <a:r>
              <a:rPr lang="en-US" altLang="zh-CN" dirty="0" err="1" smtClean="0">
                <a:solidFill>
                  <a:srgbClr val="00B050"/>
                </a:solidFill>
              </a:rPr>
              <a:t>EtherGate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73" y="4338902"/>
            <a:ext cx="5818117" cy="50934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63978" y="8968330"/>
            <a:ext cx="910732" cy="27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8265341" y="4970817"/>
            <a:ext cx="1212185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8267163" y="5767243"/>
            <a:ext cx="827938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0106696" y="5767243"/>
            <a:ext cx="827938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8283640" y="7766565"/>
            <a:ext cx="1774760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1734800" y="7780135"/>
            <a:ext cx="827938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/>
          <p:cNvSpPr/>
          <p:nvPr/>
        </p:nvSpPr>
        <p:spPr>
          <a:xfrm>
            <a:off x="8257943" y="5374268"/>
            <a:ext cx="4304795" cy="257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2590800" y="4767859"/>
            <a:ext cx="563439" cy="501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1892754" y="5834273"/>
            <a:ext cx="1333404" cy="208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3352800" y="5800845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758219" y="4458830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9562563" y="4954512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12649200" y="5374149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11112321" y="8639134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9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8584842" y="6097801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5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0401837" y="6097801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6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0147479" y="776713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7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12636321" y="7767137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8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830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78" y="3712174"/>
            <a:ext cx="8601956" cy="56985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247542"/>
            <a:ext cx="12344400" cy="12383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PecConfig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Communication Settings</a:t>
            </a:r>
            <a:endParaRPr lang="zh-CN" altLang="en-US" sz="6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156" y="2353704"/>
            <a:ext cx="128558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en-US" altLang="zh-CN" dirty="0" smtClean="0"/>
              <a:t>Add a Device</a:t>
            </a:r>
            <a:r>
              <a:rPr lang="en-US" altLang="zh-CN" dirty="0"/>
              <a:t>. </a:t>
            </a:r>
            <a:r>
              <a:rPr lang="en-US" altLang="zh-CN" dirty="0" smtClean="0"/>
              <a:t>Click the site, </a:t>
            </a:r>
            <a:r>
              <a:rPr lang="en-US" altLang="zh-CN" dirty="0"/>
              <a:t>then click </a:t>
            </a:r>
            <a:r>
              <a:rPr lang="en-US" altLang="zh-CN" b="1" dirty="0"/>
              <a:t>Node</a:t>
            </a:r>
            <a:r>
              <a:rPr lang="en-US" altLang="zh-CN" dirty="0"/>
              <a:t>, the </a:t>
            </a:r>
            <a:r>
              <a:rPr lang="en-US" altLang="zh-CN" b="1" dirty="0" smtClean="0"/>
              <a:t>Device </a:t>
            </a:r>
            <a:r>
              <a:rPr lang="en-US" altLang="zh-CN" b="1" dirty="0"/>
              <a:t>Properties </a:t>
            </a:r>
            <a:r>
              <a:rPr lang="en-US" altLang="zh-CN" dirty="0"/>
              <a:t>window appears. </a:t>
            </a:r>
            <a:r>
              <a:rPr lang="en-US" altLang="zh-CN" dirty="0" smtClean="0"/>
              <a:t>Input the </a:t>
            </a:r>
            <a:r>
              <a:rPr lang="en-US" altLang="zh-CN" b="1" dirty="0" smtClean="0"/>
              <a:t>Device Name</a:t>
            </a:r>
            <a:r>
              <a:rPr lang="en-US" altLang="zh-CN" dirty="0" smtClean="0"/>
              <a:t>, </a:t>
            </a:r>
            <a:r>
              <a:rPr lang="en-US" altLang="zh-CN" b="1" dirty="0" smtClean="0"/>
              <a:t>Comm ID</a:t>
            </a:r>
            <a:r>
              <a:rPr lang="en-US" altLang="zh-CN" dirty="0" smtClean="0"/>
              <a:t>, choose the </a:t>
            </a:r>
            <a:r>
              <a:rPr lang="en-US" altLang="zh-CN" b="1" dirty="0" smtClean="0"/>
              <a:t>Device Type</a:t>
            </a:r>
            <a:r>
              <a:rPr lang="en-US" altLang="zh-CN" dirty="0" smtClean="0"/>
              <a:t>, </a:t>
            </a:r>
            <a:r>
              <a:rPr lang="en-US" altLang="zh-CN" b="1" dirty="0" smtClean="0"/>
              <a:t>Data Map </a:t>
            </a:r>
            <a:r>
              <a:rPr lang="en-US" altLang="zh-CN" dirty="0" smtClean="0"/>
              <a:t>and</a:t>
            </a:r>
            <a:r>
              <a:rPr lang="en-US" altLang="zh-CN" b="1" dirty="0" smtClean="0"/>
              <a:t> Waveform Map </a:t>
            </a:r>
            <a:r>
              <a:rPr lang="en-US" altLang="zh-CN" dirty="0" smtClean="0"/>
              <a:t>if available. Then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53" y="3712175"/>
            <a:ext cx="5874981" cy="5698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91800" y="8929792"/>
            <a:ext cx="910732" cy="27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8049620" y="4421520"/>
            <a:ext cx="1212185" cy="25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8051442" y="4813295"/>
            <a:ext cx="2540358" cy="292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1506200" y="4395407"/>
            <a:ext cx="914400" cy="253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8051442" y="5183090"/>
            <a:ext cx="2540358" cy="262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8051442" y="5522245"/>
            <a:ext cx="2540358" cy="29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721431" y="6755096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292276" y="3964252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9350598" y="4417998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2496799" y="4384193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10249437" y="4825821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5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0261242" y="5181063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6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0261242" y="5538643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7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1036595" y="8598258"/>
            <a:ext cx="228600" cy="27777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8</a:t>
            </a:r>
            <a:endParaRPr lang="en-US" altLang="ja-JP" sz="16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03530" y="4292047"/>
            <a:ext cx="606093" cy="533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2459803" y="6755096"/>
            <a:ext cx="1185095" cy="26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8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7" grpId="0" animBg="1"/>
      <p:bldP spid="18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</Template>
  <TotalTime>6703</TotalTime>
  <Words>1473</Words>
  <Application>Microsoft Office PowerPoint</Application>
  <PresentationFormat>Custom</PresentationFormat>
  <Paragraphs>227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DFKai-SB</vt:lpstr>
      <vt:lpstr>DFKai-SB</vt:lpstr>
      <vt:lpstr>HY헤드라인M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template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</dc:creator>
  <cp:lastModifiedBy>Judy</cp:lastModifiedBy>
  <cp:revision>382</cp:revision>
  <dcterms:created xsi:type="dcterms:W3CDTF">2006-08-16T00:00:00Z</dcterms:created>
  <dcterms:modified xsi:type="dcterms:W3CDTF">2020-08-05T06:37:52Z</dcterms:modified>
</cp:coreProperties>
</file>